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99" r:id="rId3"/>
    <p:sldId id="290" r:id="rId4"/>
    <p:sldId id="28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86" r:id="rId15"/>
    <p:sldId id="287" r:id="rId16"/>
    <p:sldId id="291" r:id="rId17"/>
    <p:sldId id="269" r:id="rId18"/>
    <p:sldId id="270" r:id="rId19"/>
    <p:sldId id="271" r:id="rId20"/>
    <p:sldId id="272" r:id="rId21"/>
    <p:sldId id="273" r:id="rId22"/>
    <p:sldId id="278" r:id="rId23"/>
    <p:sldId id="279" r:id="rId24"/>
    <p:sldId id="275" r:id="rId25"/>
    <p:sldId id="277" r:id="rId26"/>
    <p:sldId id="276" r:id="rId27"/>
    <p:sldId id="300" r:id="rId28"/>
    <p:sldId id="305" r:id="rId29"/>
    <p:sldId id="307" r:id="rId30"/>
    <p:sldId id="304" r:id="rId31"/>
    <p:sldId id="268" r:id="rId32"/>
    <p:sldId id="297" r:id="rId33"/>
    <p:sldId id="298" r:id="rId34"/>
    <p:sldId id="281" r:id="rId35"/>
    <p:sldId id="280" r:id="rId36"/>
    <p:sldId id="282" r:id="rId37"/>
    <p:sldId id="296" r:id="rId38"/>
    <p:sldId id="293" r:id="rId39"/>
    <p:sldId id="294" r:id="rId40"/>
    <p:sldId id="301" r:id="rId41"/>
    <p:sldId id="283" r:id="rId42"/>
    <p:sldId id="288" r:id="rId43"/>
    <p:sldId id="284" r:id="rId44"/>
    <p:sldId id="295" r:id="rId45"/>
    <p:sldId id="285" r:id="rId46"/>
    <p:sldId id="292" r:id="rId4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AB15465E-40FF-423D-9E73-5A73802F6C30}">
          <p14:sldIdLst>
            <p14:sldId id="256"/>
            <p14:sldId id="299"/>
            <p14:sldId id="290"/>
            <p14:sldId id="289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7"/>
            <p14:sldId id="286"/>
            <p14:sldId id="287"/>
            <p14:sldId id="291"/>
            <p14:sldId id="269"/>
            <p14:sldId id="270"/>
            <p14:sldId id="271"/>
            <p14:sldId id="272"/>
            <p14:sldId id="273"/>
            <p14:sldId id="278"/>
            <p14:sldId id="279"/>
            <p14:sldId id="275"/>
            <p14:sldId id="277"/>
            <p14:sldId id="276"/>
            <p14:sldId id="300"/>
            <p14:sldId id="305"/>
            <p14:sldId id="307"/>
            <p14:sldId id="304"/>
            <p14:sldId id="268"/>
            <p14:sldId id="297"/>
            <p14:sldId id="298"/>
            <p14:sldId id="281"/>
            <p14:sldId id="280"/>
            <p14:sldId id="282"/>
            <p14:sldId id="296"/>
            <p14:sldId id="293"/>
            <p14:sldId id="294"/>
            <p14:sldId id="301"/>
            <p14:sldId id="283"/>
            <p14:sldId id="288"/>
            <p14:sldId id="284"/>
            <p14:sldId id="295"/>
            <p14:sldId id="285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0749" autoAdjust="0"/>
  </p:normalViewPr>
  <p:slideViewPr>
    <p:cSldViewPr snapToGrid="0">
      <p:cViewPr varScale="1">
        <p:scale>
          <a:sx n="98" d="100"/>
          <a:sy n="98" d="100"/>
        </p:scale>
        <p:origin x="8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4C396-4A82-457F-95C9-29282477C8A4}" type="datetimeFigureOut">
              <a:rPr lang="zh-TW" altLang="en-US" smtClean="0"/>
              <a:t>2020/3/14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C251E-6132-462E-9DB5-9B5FE9D42F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482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251E-6132-462E-9DB5-9B5FE9D42FE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9695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如果要登入可以選擇用基隆市教育版的</a:t>
            </a:r>
            <a:r>
              <a:rPr lang="en-US" altLang="zh-TW" dirty="0"/>
              <a:t>Google</a:t>
            </a:r>
            <a:r>
              <a:rPr lang="zh-TW" altLang="en-US" dirty="0"/>
              <a:t>帳號登入，就可以避免再記一組帳號、密碼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C251E-6132-462E-9DB5-9B5FE9D42FEA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8608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進入</a:t>
            </a:r>
            <a:r>
              <a:rPr lang="en-US" altLang="zh-TW" dirty="0"/>
              <a:t>ZOOM</a:t>
            </a:r>
            <a:r>
              <a:rPr lang="zh-TW" altLang="en-US" dirty="0"/>
              <a:t>的軟體可以撰擇自己開新會議，或選擇加入會議。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C251E-6132-462E-9DB5-9B5FE9D42FEA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2798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免費的版本總是會有一些限制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251E-6132-462E-9DB5-9B5FE9D42FEA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1941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～</a:t>
            </a:r>
            <a:r>
              <a:rPr lang="en-US" altLang="zh-TW" dirty="0"/>
              <a:t>ZOOM</a:t>
            </a:r>
            <a:r>
              <a:rPr lang="zh-TW" altLang="en-US" dirty="0"/>
              <a:t>～的</a:t>
            </a:r>
            <a:r>
              <a:rPr lang="en-US" altLang="zh-TW" dirty="0"/>
              <a:t>FREE</a:t>
            </a:r>
            <a:r>
              <a:rPr lang="zh-TW" altLang="en-US" dirty="0"/>
              <a:t>版本最多只能連十人，可以有四十分鐘的時間，但如果要辦理一場超過</a:t>
            </a:r>
            <a:r>
              <a:rPr lang="en-US" altLang="zh-TW" dirty="0"/>
              <a:t>10</a:t>
            </a:r>
            <a:r>
              <a:rPr lang="zh-TW" altLang="en-US" dirty="0"/>
              <a:t>人且超過</a:t>
            </a:r>
            <a:r>
              <a:rPr lang="en-US" altLang="zh-TW" dirty="0"/>
              <a:t>40</a:t>
            </a:r>
            <a:r>
              <a:rPr lang="zh-TW" altLang="en-US" dirty="0"/>
              <a:t>分鐘的會議，要如何處理呢</a:t>
            </a:r>
            <a:r>
              <a:rPr lang="en-US" altLang="zh-TW" dirty="0"/>
              <a:t>?</a:t>
            </a:r>
            <a:r>
              <a:rPr lang="zh-TW" altLang="en-US" dirty="0"/>
              <a:t>這時我們就需要另一個空間來辧理</a:t>
            </a:r>
            <a:r>
              <a:rPr lang="en-US" altLang="zh-TW" dirty="0"/>
              <a:t>……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251E-6132-462E-9DB5-9B5FE9D42FEA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5990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因為</a:t>
            </a:r>
            <a:r>
              <a:rPr lang="en-US" altLang="zh-TW" dirty="0"/>
              <a:t>ZOOM</a:t>
            </a:r>
            <a:r>
              <a:rPr lang="zh-TW" altLang="en-US" dirty="0"/>
              <a:t>的個人帳號如果要開多方會議，最多只能十人同時在一個會議室，且多方會議的時間限制為四十分鐘內，所以如果超過</a:t>
            </a:r>
            <a:r>
              <a:rPr lang="en-US" altLang="zh-TW" dirty="0"/>
              <a:t>10</a:t>
            </a:r>
            <a:r>
              <a:rPr lang="zh-TW" altLang="en-US" dirty="0"/>
              <a:t>人以上的會議就必需到教育部的「臺灣學術網路網路語音交換平臺」中預約，教育部買了</a:t>
            </a:r>
            <a:r>
              <a:rPr lang="en-US" altLang="zh-TW" dirty="0"/>
              <a:t>65</a:t>
            </a:r>
            <a:r>
              <a:rPr lang="zh-TW" altLang="en-US" dirty="0"/>
              <a:t>個空間讓教育人員可以召開多方面議。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251E-6132-462E-9DB5-9B5FE9D42FEA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308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</a:t>
            </a:r>
            <a:r>
              <a:rPr lang="en-US" altLang="zh-TW" dirty="0"/>
              <a:t>google</a:t>
            </a:r>
            <a:r>
              <a:rPr lang="zh-TW" altLang="en-US" dirty="0"/>
              <a:t>搜尋時，只要打「</a:t>
            </a:r>
            <a:r>
              <a:rPr lang="en-US" altLang="zh-TW" dirty="0"/>
              <a:t>ZOOM</a:t>
            </a:r>
            <a:r>
              <a:rPr lang="zh-TW" altLang="en-US" dirty="0"/>
              <a:t>」、「</a:t>
            </a:r>
            <a:r>
              <a:rPr lang="en-US" altLang="zh-TW" dirty="0"/>
              <a:t> </a:t>
            </a:r>
            <a:r>
              <a:rPr lang="zh-TW" altLang="en-US" dirty="0"/>
              <a:t>教育部」二個詞即可搜尋到「臺灣學術網路</a:t>
            </a:r>
            <a:r>
              <a:rPr lang="en-US" altLang="zh-TW" dirty="0"/>
              <a:t>(</a:t>
            </a:r>
            <a:r>
              <a:rPr lang="en-US" altLang="zh-TW" dirty="0" err="1"/>
              <a:t>TANet</a:t>
            </a:r>
            <a:r>
              <a:rPr lang="en-US" altLang="zh-TW" dirty="0"/>
              <a:t>)</a:t>
            </a:r>
            <a:r>
              <a:rPr lang="zh-TW" altLang="en-US" dirty="0"/>
              <a:t>網路語音交換平臺視訊會議預約系統。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251E-6132-462E-9DB5-9B5FE9D42FEA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8693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有教育雲端帳號或縣市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OpenID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帳號的教師、行政人員或學生，都可以使用教育雲端登入。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251E-6132-462E-9DB5-9B5FE9D42FEA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4664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點選「使用縣市帳號登入」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251E-6132-462E-9DB5-9B5FE9D42FEA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300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選擇基隆市的</a:t>
            </a:r>
            <a:r>
              <a:rPr lang="en-US" altLang="zh-TW" dirty="0" err="1"/>
              <a:t>openid</a:t>
            </a:r>
            <a:r>
              <a:rPr lang="zh-TW" altLang="en-US" dirty="0"/>
              <a:t>登入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251E-6132-462E-9DB5-9B5FE9D42FEA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468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每個教育雲端帳號可以預約</a:t>
            </a:r>
            <a:r>
              <a:rPr lang="en-US" altLang="zh-TW" dirty="0"/>
              <a:t>8</a:t>
            </a:r>
            <a:r>
              <a:rPr lang="zh-TW" altLang="en-US" dirty="0"/>
              <a:t>小時、每次最高</a:t>
            </a:r>
            <a:r>
              <a:rPr lang="en-US" altLang="zh-TW" dirty="0"/>
              <a:t>4</a:t>
            </a:r>
            <a:r>
              <a:rPr lang="zh-TW" altLang="en-US" dirty="0"/>
              <a:t>小時，最多</a:t>
            </a:r>
            <a:r>
              <a:rPr lang="en-US" altLang="zh-TW" dirty="0"/>
              <a:t>300</a:t>
            </a:r>
            <a:r>
              <a:rPr lang="zh-TW" altLang="en-US" dirty="0"/>
              <a:t>人次參與的會議。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ZOOM</a:t>
            </a:r>
            <a:r>
              <a:rPr lang="zh-TW" altLang="en-US" dirty="0"/>
              <a:t>要加入會議都需要密碼，所以必需設定一組密碼給與會的人員登入。</a:t>
            </a:r>
            <a:endParaRPr lang="en-US" altLang="zh-TW" dirty="0"/>
          </a:p>
          <a:p>
            <a:r>
              <a:rPr lang="zh-TW" altLang="en-US" dirty="0"/>
              <a:t>主持人權限說明： 設定靜音</a:t>
            </a:r>
            <a:r>
              <a:rPr lang="en-US" altLang="zh-TW" dirty="0"/>
              <a:t>- </a:t>
            </a:r>
            <a:r>
              <a:rPr lang="zh-TW" altLang="en-US" dirty="0"/>
              <a:t>主持人可關閉與會者麥克風，避免雜音干擾會議進行。</a:t>
            </a:r>
            <a:endParaRPr lang="en-US" altLang="zh-TW" dirty="0"/>
          </a:p>
          <a:p>
            <a:r>
              <a:rPr lang="zh-TW" altLang="en-US" dirty="0"/>
              <a:t>啟動錄影</a:t>
            </a:r>
            <a:r>
              <a:rPr lang="en-US" altLang="zh-TW" dirty="0"/>
              <a:t>- </a:t>
            </a:r>
            <a:r>
              <a:rPr lang="zh-TW" altLang="en-US" dirty="0"/>
              <a:t>於會議結束後，會議影音將轉換為</a:t>
            </a:r>
            <a:r>
              <a:rPr lang="en-US" altLang="zh-TW" dirty="0"/>
              <a:t>mp4</a:t>
            </a:r>
            <a:r>
              <a:rPr lang="zh-TW" altLang="en-US" dirty="0"/>
              <a:t>檔。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251E-6132-462E-9DB5-9B5FE9D42FEA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7217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ZOOM</a:t>
            </a:r>
            <a:r>
              <a:rPr lang="zh-TW" altLang="en-US" dirty="0"/>
              <a:t>軟體可以安裝在桌機、筆電、手機、平板等載具上。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251E-6132-462E-9DB5-9B5FE9D42FE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41518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可以在預約紀錄中查看預約的情形，管理功能開放至會議前</a:t>
            </a:r>
            <a:r>
              <a:rPr lang="en-US" altLang="zh-TW" dirty="0"/>
              <a:t>30</a:t>
            </a:r>
            <a:r>
              <a:rPr lang="zh-TW" altLang="en-US" dirty="0"/>
              <a:t>分鐘前，如果有需要取消會議或變更會議時間，於時間內均可以操作。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251E-6132-462E-9DB5-9B5FE9D42FEA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101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回到預約畫面查看，因為已經預約</a:t>
            </a:r>
            <a:r>
              <a:rPr lang="en-US" altLang="zh-TW" dirty="0"/>
              <a:t>4</a:t>
            </a:r>
            <a:r>
              <a:rPr lang="zh-TW" altLang="en-US" dirty="0"/>
              <a:t>小時，可再預約的時間會剩</a:t>
            </a:r>
            <a:r>
              <a:rPr lang="en-US" altLang="zh-TW" dirty="0"/>
              <a:t>4</a:t>
            </a:r>
            <a:r>
              <a:rPr lang="zh-TW" altLang="en-US" dirty="0"/>
              <a:t>小時。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每個登入的帳號可以預約８小時，單次預約的上限是４小時，會議最高上限人數為</a:t>
            </a:r>
            <a:r>
              <a:rPr lang="en-US" altLang="zh-TW" sz="1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300</a:t>
            </a:r>
            <a:r>
              <a:rPr lang="zh-TW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人。</a:t>
            </a:r>
            <a:endParaRPr lang="zh-TW" alt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251E-6132-462E-9DB5-9B5FE9D42FEA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2808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臺灣學術網路網路語音交換平臺在預約成功後會發</a:t>
            </a:r>
            <a:r>
              <a:rPr lang="en-US" altLang="zh-TW" dirty="0"/>
              <a:t>2</a:t>
            </a:r>
            <a:r>
              <a:rPr lang="zh-TW" altLang="en-US" dirty="0"/>
              <a:t>封信給預約者，一封是預約完成通知，一封是會議通知。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251E-6132-462E-9DB5-9B5FE9D42FEA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27854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視訊會議預約完成通知</a:t>
            </a:r>
            <a:endParaRPr lang="en-US" altLang="zh-TW" dirty="0"/>
          </a:p>
          <a:p>
            <a:r>
              <a:rPr lang="zh-TW" altLang="en-US" dirty="0"/>
              <a:t>拿到主持密鑰，就可以當主持人。</a:t>
            </a:r>
            <a:endParaRPr lang="en-US" altLang="zh-TW" dirty="0"/>
          </a:p>
          <a:p>
            <a:r>
              <a:rPr lang="zh-TW" altLang="en-US" dirty="0"/>
              <a:t>主持人權限說明： 設定靜音</a:t>
            </a:r>
            <a:r>
              <a:rPr lang="en-US" altLang="zh-TW" dirty="0"/>
              <a:t>- </a:t>
            </a:r>
            <a:r>
              <a:rPr lang="zh-TW" altLang="en-US" dirty="0"/>
              <a:t>主持人可關閉與會者麥克風，避免雜音干擾會議進行。 啟動錄影</a:t>
            </a:r>
            <a:r>
              <a:rPr lang="en-US" altLang="zh-TW" dirty="0"/>
              <a:t>- </a:t>
            </a:r>
            <a:r>
              <a:rPr lang="zh-TW" altLang="en-US" dirty="0"/>
              <a:t>於會議結束後，會議影音將轉換為</a:t>
            </a:r>
            <a:r>
              <a:rPr lang="en-US" altLang="zh-TW" dirty="0"/>
              <a:t>mp4</a:t>
            </a:r>
            <a:r>
              <a:rPr lang="zh-TW" altLang="en-US" dirty="0"/>
              <a:t>檔。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251E-6132-462E-9DB5-9B5FE9D42FEA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0578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視訊會議會議通知，可以將會議室的連結或會議通知轉發給要參加會議的人。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251E-6132-462E-9DB5-9B5FE9D42FEA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88301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如果有會議室的號碼，即可選擇加入會議，不需要登入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登入的好處是可以自己開會議室。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C251E-6132-462E-9DB5-9B5FE9D42FEA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04852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進入</a:t>
            </a:r>
            <a:r>
              <a:rPr lang="en-US" altLang="zh-TW" dirty="0"/>
              <a:t>ZOOM</a:t>
            </a:r>
            <a:r>
              <a:rPr lang="zh-TW" altLang="en-US" dirty="0"/>
              <a:t>的軟體可以撰擇自己開新會議，或選擇加入會議。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C251E-6132-462E-9DB5-9B5FE9D42FEA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6674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面議會面會有會議的議號；同時會議進行時可以邀請人員加入、分享畫面、群組聊天、錄影、分組討論、回應對方</a:t>
            </a:r>
            <a:r>
              <a:rPr lang="en-US" altLang="zh-TW" dirty="0"/>
              <a:t>……</a:t>
            </a:r>
            <a:r>
              <a:rPr lang="zh-TW" altLang="en-US" dirty="0"/>
              <a:t>等各項的功能。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251E-6132-462E-9DB5-9B5FE9D42FEA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15238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分享畫面：可以分享螢幕、檔案、或共用白板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251E-6132-462E-9DB5-9B5FE9D42FEA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74380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ZOOM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群組聊天，聊天記錄可存成「文字檔」，即可當成會議記錄。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251E-6132-462E-9DB5-9B5FE9D42FEA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634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進到</a:t>
            </a:r>
            <a:r>
              <a:rPr lang="en-US" altLang="zh-TW" dirty="0"/>
              <a:t>ZOOM</a:t>
            </a:r>
            <a:r>
              <a:rPr lang="zh-TW" altLang="en-US" dirty="0"/>
              <a:t>的網頁中，可以有不同的版本提供使用者下載，使用者依據自己的作業系統下載符合的版本。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251E-6132-462E-9DB5-9B5FE9D42FE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8837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手機或平板下載的</a:t>
            </a:r>
            <a:r>
              <a:rPr lang="en-US" altLang="zh-TW" dirty="0"/>
              <a:t>APP</a:t>
            </a:r>
            <a:r>
              <a:rPr lang="zh-TW" altLang="en-US" dirty="0"/>
              <a:t>：</a:t>
            </a:r>
            <a:r>
              <a:rPr lang="en-US" altLang="zh-TW" b="1" dirty="0">
                <a:solidFill>
                  <a:srgbClr val="FF0000"/>
                </a:solidFill>
              </a:rPr>
              <a:t>ZOOM  Cloud  Meetings</a:t>
            </a:r>
            <a:r>
              <a:rPr lang="zh-TW" altLang="en-US" b="1" dirty="0">
                <a:solidFill>
                  <a:srgbClr val="FF0000"/>
                </a:solidFill>
              </a:rPr>
              <a:t>。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en-US" altLang="zh-TW" b="1" dirty="0">
                <a:solidFill>
                  <a:srgbClr val="FF0000"/>
                </a:solidFill>
              </a:rPr>
              <a:t>2.</a:t>
            </a:r>
            <a:r>
              <a:rPr lang="zh-TW" altLang="en-US" b="1">
                <a:solidFill>
                  <a:srgbClr val="FF0000"/>
                </a:solidFill>
              </a:rPr>
              <a:t>下載完仍然需要進行登入，但是如果有會議的議號就可以不必登入即可參加會議。</a:t>
            </a:r>
            <a:br>
              <a:rPr lang="en-US" altLang="zh-TW" b="1" dirty="0">
                <a:solidFill>
                  <a:srgbClr val="FF0000"/>
                </a:solidFill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251E-6132-462E-9DB5-9B5FE9D42FEA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28779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手機或平板的畫面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251E-6132-462E-9DB5-9B5FE9D42FEA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44507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手機或平板的畫面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251E-6132-462E-9DB5-9B5FE9D42FEA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60696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251E-6132-462E-9DB5-9B5FE9D42FEA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3648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點選不同版本</a:t>
            </a:r>
            <a:r>
              <a:rPr lang="en-US" altLang="zh-TW" dirty="0"/>
              <a:t>ZOOM</a:t>
            </a:r>
            <a:r>
              <a:rPr lang="zh-TW" altLang="en-US" dirty="0"/>
              <a:t>下載時，網頁會要求下載者登入</a:t>
            </a:r>
            <a:r>
              <a:rPr lang="en-US" altLang="zh-TW" dirty="0"/>
              <a:t>ZOOM</a:t>
            </a:r>
            <a:r>
              <a:rPr lang="zh-TW" altLang="en-US" dirty="0"/>
              <a:t>的帳號，建議使用基隆市教育版的</a:t>
            </a:r>
            <a:r>
              <a:rPr lang="en-US" altLang="zh-TW" dirty="0"/>
              <a:t>Google</a:t>
            </a:r>
            <a:r>
              <a:rPr lang="zh-TW" altLang="en-US" dirty="0"/>
              <a:t>帳號登入，可避免再記一組帳號、密碼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C251E-6132-462E-9DB5-9B5FE9D42FE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7037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按「</a:t>
            </a:r>
            <a:r>
              <a:rPr lang="en-US" altLang="zh-TW" dirty="0"/>
              <a:t>ZOOM</a:t>
            </a:r>
            <a:r>
              <a:rPr lang="zh-TW" altLang="en-US" dirty="0"/>
              <a:t>軟體下載」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C251E-6132-462E-9DB5-9B5FE9D42FE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00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使用者依據自己的需求下載符合的</a:t>
            </a:r>
            <a:r>
              <a:rPr lang="en-US" altLang="zh-TW" dirty="0"/>
              <a:t>ZOOM</a:t>
            </a:r>
            <a:r>
              <a:rPr lang="zh-TW" altLang="en-US" dirty="0"/>
              <a:t>版本。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251E-6132-462E-9DB5-9B5FE9D42FEA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479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下載</a:t>
            </a:r>
            <a:r>
              <a:rPr lang="en-US" altLang="zh-TW" dirty="0"/>
              <a:t>ZOOM</a:t>
            </a:r>
            <a:r>
              <a:rPr lang="zh-TW" altLang="en-US" dirty="0"/>
              <a:t>軟體並儲存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251E-6132-462E-9DB5-9B5FE9D42FEA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5317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安裝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軟體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C251E-6132-462E-9DB5-9B5FE9D42FE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1817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如果有會議室的號碼，即可選擇加入會議，不需要登入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登入的好處是可以自己開會議室。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C251E-6132-462E-9DB5-9B5FE9D42FEA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350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1F7B-E278-40D9-9A82-84456CE85891}" type="datetimeFigureOut">
              <a:rPr lang="zh-TW" altLang="en-US" smtClean="0"/>
              <a:t>2020/3/14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1C42-3289-46AE-A6EB-3B63A52D3D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759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1F7B-E278-40D9-9A82-84456CE85891}" type="datetimeFigureOut">
              <a:rPr lang="zh-TW" altLang="en-US" smtClean="0"/>
              <a:t>2020/3/14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1C42-3289-46AE-A6EB-3B63A52D3D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904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1F7B-E278-40D9-9A82-84456CE85891}" type="datetimeFigureOut">
              <a:rPr lang="zh-TW" altLang="en-US" smtClean="0"/>
              <a:t>2020/3/14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1C42-3289-46AE-A6EB-3B63A52D3D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27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1F7B-E278-40D9-9A82-84456CE85891}" type="datetimeFigureOut">
              <a:rPr lang="zh-TW" altLang="en-US" smtClean="0"/>
              <a:t>2020/3/14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1C42-3289-46AE-A6EB-3B63A52D3D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043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1F7B-E278-40D9-9A82-84456CE85891}" type="datetimeFigureOut">
              <a:rPr lang="zh-TW" altLang="en-US" smtClean="0"/>
              <a:t>2020/3/14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1C42-3289-46AE-A6EB-3B63A52D3D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217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1F7B-E278-40D9-9A82-84456CE85891}" type="datetimeFigureOut">
              <a:rPr lang="zh-TW" altLang="en-US" smtClean="0"/>
              <a:t>2020/3/14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1C42-3289-46AE-A6EB-3B63A52D3D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4931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1F7B-E278-40D9-9A82-84456CE85891}" type="datetimeFigureOut">
              <a:rPr lang="zh-TW" altLang="en-US" smtClean="0"/>
              <a:t>2020/3/14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1C42-3289-46AE-A6EB-3B63A52D3D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430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1F7B-E278-40D9-9A82-84456CE85891}" type="datetimeFigureOut">
              <a:rPr lang="zh-TW" altLang="en-US" smtClean="0"/>
              <a:t>2020/3/14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1C42-3289-46AE-A6EB-3B63A52D3D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347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1F7B-E278-40D9-9A82-84456CE85891}" type="datetimeFigureOut">
              <a:rPr lang="zh-TW" altLang="en-US" smtClean="0"/>
              <a:t>2020/3/14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1C42-3289-46AE-A6EB-3B63A52D3D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05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1F7B-E278-40D9-9A82-84456CE85891}" type="datetimeFigureOut">
              <a:rPr lang="zh-TW" altLang="en-US" smtClean="0"/>
              <a:t>2020/3/14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1C42-3289-46AE-A6EB-3B63A52D3D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860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1F7B-E278-40D9-9A82-84456CE85891}" type="datetimeFigureOut">
              <a:rPr lang="zh-TW" altLang="en-US" smtClean="0"/>
              <a:t>2020/3/14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1C42-3289-46AE-A6EB-3B63A52D3D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8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F1F7B-E278-40D9-9A82-84456CE85891}" type="datetimeFigureOut">
              <a:rPr lang="zh-TW" altLang="en-US" smtClean="0"/>
              <a:t>2020/3/14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31C42-3289-46AE-A6EB-3B63A52D3D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553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oip.tanet.edu.tw/bookin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Bhu8N2buho" TargetMode="External"/><Relationship Id="rId2" Type="http://schemas.openxmlformats.org/officeDocument/2006/relationships/hyperlink" Target="https://www.youtube.com/watch?v=rLggslx4dn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ing.cloud.edu.tw/onlinelearnin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oomnow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791F00C-5F1A-4096-A73C-5EEACB7875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altLang="zh-TW" sz="6600"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sz="6600">
                <a:latin typeface="標楷體" panose="03000509000000000000" pitchFamily="65" charset="-120"/>
                <a:ea typeface="標楷體" panose="03000509000000000000" pitchFamily="65" charset="-120"/>
              </a:rPr>
              <a:t>軟體教學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By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基隆市資訊輔導團</a:t>
            </a:r>
          </a:p>
        </p:txBody>
      </p:sp>
    </p:spTree>
    <p:extLst>
      <p:ext uri="{BB962C8B-B14F-4D97-AF65-F5344CB8AC3E}">
        <p14:creationId xmlns:p14="http://schemas.microsoft.com/office/powerpoint/2010/main" val="2175576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安裝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軟體</a:t>
            </a:r>
          </a:p>
        </p:txBody>
      </p:sp>
      <p:pic>
        <p:nvPicPr>
          <p:cNvPr id="4" name="內容版面配置區 3" descr="Zoom Installer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5" y="2754775"/>
            <a:ext cx="10332330" cy="2384385"/>
          </a:xfrm>
        </p:spPr>
      </p:pic>
    </p:spTree>
    <p:extLst>
      <p:ext uri="{BB962C8B-B14F-4D97-AF65-F5344CB8AC3E}">
        <p14:creationId xmlns:p14="http://schemas.microsoft.com/office/powerpoint/2010/main" val="2758483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19999" y="438985"/>
            <a:ext cx="10152000" cy="1325563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Zoom Cloud Meeting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"/>
            <a:ext cx="10286999" cy="6857999"/>
          </a:xfrm>
        </p:spPr>
      </p:pic>
      <p:sp>
        <p:nvSpPr>
          <p:cNvPr id="5" name="圓角矩形 4"/>
          <p:cNvSpPr/>
          <p:nvPr/>
        </p:nvSpPr>
        <p:spPr>
          <a:xfrm>
            <a:off x="4173967" y="3044416"/>
            <a:ext cx="4249272" cy="7100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4184725" y="3756210"/>
            <a:ext cx="4249272" cy="7100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4">
            <a:extLst>
              <a:ext uri="{FF2B5EF4-FFF2-40B4-BE49-F238E27FC236}">
                <a16:creationId xmlns:a16="http://schemas.microsoft.com/office/drawing/2014/main" id="{0EAD2E88-807C-479B-801E-B767E2B1FEB0}"/>
              </a:ext>
            </a:extLst>
          </p:cNvPr>
          <p:cNvSpPr/>
          <p:nvPr/>
        </p:nvSpPr>
        <p:spPr>
          <a:xfrm flipH="1">
            <a:off x="8879316" y="3173507"/>
            <a:ext cx="634702" cy="451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4">
            <a:extLst>
              <a:ext uri="{FF2B5EF4-FFF2-40B4-BE49-F238E27FC236}">
                <a16:creationId xmlns:a16="http://schemas.microsoft.com/office/drawing/2014/main" id="{52180D3D-CA0A-434E-825B-7E6572840E81}"/>
              </a:ext>
            </a:extLst>
          </p:cNvPr>
          <p:cNvSpPr/>
          <p:nvPr/>
        </p:nvSpPr>
        <p:spPr>
          <a:xfrm flipH="1">
            <a:off x="8879316" y="3885301"/>
            <a:ext cx="634702" cy="451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8A3E382-88AC-43FC-99D7-C74D23371A01}"/>
              </a:ext>
            </a:extLst>
          </p:cNvPr>
          <p:cNvSpPr txBox="1"/>
          <p:nvPr/>
        </p:nvSpPr>
        <p:spPr>
          <a:xfrm>
            <a:off x="9582974" y="2926279"/>
            <a:ext cx="1679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需要有會議的議號及會議的密碼。</a:t>
            </a:r>
          </a:p>
        </p:txBody>
      </p:sp>
    </p:spTree>
    <p:extLst>
      <p:ext uri="{BB962C8B-B14F-4D97-AF65-F5344CB8AC3E}">
        <p14:creationId xmlns:p14="http://schemas.microsoft.com/office/powerpoint/2010/main" val="373892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" presetClass="entr" presetSubtype="0" fill="hold" grpId="6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1" presetClass="entr" presetSubtype="0" fill="hold" grpId="6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469984" y="365125"/>
            <a:ext cx="9883815" cy="132556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 descr="Zoom Cloud Meeting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14" y="0"/>
            <a:ext cx="10287000" cy="6858000"/>
          </a:xfrm>
        </p:spPr>
      </p:pic>
      <p:sp>
        <p:nvSpPr>
          <p:cNvPr id="5" name="圓角矩形 4"/>
          <p:cNvSpPr/>
          <p:nvPr/>
        </p:nvSpPr>
        <p:spPr>
          <a:xfrm>
            <a:off x="6837852" y="3173507"/>
            <a:ext cx="4249272" cy="7100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6002763" y="3302598"/>
            <a:ext cx="634702" cy="451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075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1323" y="365125"/>
            <a:ext cx="9574230" cy="1325563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12" name="內容版面配置區 11" descr="一張含有 螢幕擷取畫面 的圖片&#10;&#10;自動產生的描述">
            <a:extLst>
              <a:ext uri="{FF2B5EF4-FFF2-40B4-BE49-F238E27FC236}">
                <a16:creationId xmlns:a16="http://schemas.microsoft.com/office/drawing/2014/main" id="{99DE286E-7F12-4557-8173-976A2A30F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23" y="0"/>
            <a:ext cx="9574230" cy="6858000"/>
          </a:xfrm>
        </p:spPr>
      </p:pic>
      <p:sp>
        <p:nvSpPr>
          <p:cNvPr id="5" name="圓角矩形 4"/>
          <p:cNvSpPr/>
          <p:nvPr/>
        </p:nvSpPr>
        <p:spPr>
          <a:xfrm>
            <a:off x="2345164" y="2108500"/>
            <a:ext cx="1516828" cy="14092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3863786" y="2108500"/>
            <a:ext cx="1516828" cy="14092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4">
            <a:extLst>
              <a:ext uri="{FF2B5EF4-FFF2-40B4-BE49-F238E27FC236}">
                <a16:creationId xmlns:a16="http://schemas.microsoft.com/office/drawing/2014/main" id="{3CE8AF61-4E71-4297-B00D-8C5D0BD3193D}"/>
              </a:ext>
            </a:extLst>
          </p:cNvPr>
          <p:cNvSpPr/>
          <p:nvPr/>
        </p:nvSpPr>
        <p:spPr>
          <a:xfrm>
            <a:off x="1552593" y="2587214"/>
            <a:ext cx="634702" cy="451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4">
            <a:extLst>
              <a:ext uri="{FF2B5EF4-FFF2-40B4-BE49-F238E27FC236}">
                <a16:creationId xmlns:a16="http://schemas.microsoft.com/office/drawing/2014/main" id="{36A1CBE1-D1DF-42EC-BD0C-DD49862F3716}"/>
              </a:ext>
            </a:extLst>
          </p:cNvPr>
          <p:cNvSpPr/>
          <p:nvPr/>
        </p:nvSpPr>
        <p:spPr>
          <a:xfrm flipH="1">
            <a:off x="5581365" y="2587214"/>
            <a:ext cx="634702" cy="451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21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" presetClass="entr" presetSubtype="0" fill="hold" grpId="6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ntr" presetSubtype="0" fill="hold" grpId="6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3F5DE4B-18F4-4BE9-984D-77C1567A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74" y="2048951"/>
            <a:ext cx="4049627" cy="2760098"/>
          </a:xfrm>
        </p:spPr>
        <p:txBody>
          <a:bodyPr>
            <a:normAutofit/>
          </a:bodyPr>
          <a:lstStyle/>
          <a:p>
            <a:r>
              <a:rPr lang="en-US" altLang="zh-TW" sz="5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Free</a:t>
            </a:r>
            <a:r>
              <a:rPr lang="zh-TW" altLang="en-US" sz="5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的～</a:t>
            </a:r>
            <a:br>
              <a:rPr lang="en-US" altLang="zh-TW" sz="5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總有但書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7848FEF-179E-4FBB-AC03-045FA82FF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321" y="1257666"/>
            <a:ext cx="2277975" cy="443990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zh-TW" sz="30000" dirty="0">
                <a:solidFill>
                  <a:srgbClr val="000000"/>
                </a:solidFill>
              </a:rPr>
              <a:t>B</a:t>
            </a:r>
            <a:endParaRPr lang="zh-TW" altLang="en-US" sz="30000" dirty="0">
              <a:solidFill>
                <a:srgbClr val="000000"/>
              </a:solidFill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E9B4C080-6D2C-4709-BD79-AF3BAD419B87}"/>
              </a:ext>
            </a:extLst>
          </p:cNvPr>
          <p:cNvSpPr txBox="1">
            <a:spLocks/>
          </p:cNvSpPr>
          <p:nvPr/>
        </p:nvSpPr>
        <p:spPr>
          <a:xfrm>
            <a:off x="7493718" y="1306286"/>
            <a:ext cx="2160000" cy="4342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0000" dirty="0"/>
              <a:t>u</a:t>
            </a:r>
            <a:endParaRPr lang="zh-TW" altLang="en-US" sz="30000" dirty="0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EF25EE7E-2C31-4323-BF45-2A6F74DA20B2}"/>
              </a:ext>
            </a:extLst>
          </p:cNvPr>
          <p:cNvSpPr txBox="1">
            <a:spLocks/>
          </p:cNvSpPr>
          <p:nvPr/>
        </p:nvSpPr>
        <p:spPr>
          <a:xfrm>
            <a:off x="9955277" y="1306285"/>
            <a:ext cx="2160000" cy="4342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0000" dirty="0"/>
              <a:t>t</a:t>
            </a:r>
            <a:endParaRPr lang="zh-TW" altLang="en-US" sz="30000" dirty="0"/>
          </a:p>
        </p:txBody>
      </p:sp>
    </p:spTree>
    <p:extLst>
      <p:ext uri="{BB962C8B-B14F-4D97-AF65-F5344CB8AC3E}">
        <p14:creationId xmlns:p14="http://schemas.microsoft.com/office/powerpoint/2010/main" val="81822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  <p:bldP spid="4" grpId="2"/>
      <p:bldP spid="5" grpId="0"/>
      <p:bldP spid="5" grpId="1"/>
      <p:bldP spid="5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772DB-A5B8-41CB-A3B6-088E57464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Free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版本的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66FA8CB8-BEB4-4B55-B965-4F7932219A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66126"/>
              </p:ext>
            </p:extLst>
          </p:nvPr>
        </p:nvGraphicFramePr>
        <p:xfrm>
          <a:off x="838200" y="1825625"/>
          <a:ext cx="9886950" cy="47371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943475">
                  <a:extLst>
                    <a:ext uri="{9D8B030D-6E8A-4147-A177-3AD203B41FA5}">
                      <a16:colId xmlns:a16="http://schemas.microsoft.com/office/drawing/2014/main" val="4224023143"/>
                    </a:ext>
                  </a:extLst>
                </a:gridCol>
                <a:gridCol w="4943475">
                  <a:extLst>
                    <a:ext uri="{9D8B030D-6E8A-4147-A177-3AD203B41FA5}">
                      <a16:colId xmlns:a16="http://schemas.microsoft.com/office/drawing/2014/main" val="2526196188"/>
                    </a:ext>
                  </a:extLst>
                </a:gridCol>
              </a:tblGrid>
              <a:tr h="947420"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TW" sz="28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28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對</a:t>
                      </a:r>
                      <a:r>
                        <a:rPr lang="en-US" altLang="zh-TW" sz="28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28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會議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sz="28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無時間限制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3446216"/>
                  </a:ext>
                </a:extLst>
              </a:tr>
              <a:tr h="947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會議次數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無限制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681022"/>
                  </a:ext>
                </a:extLst>
              </a:tr>
              <a:tr h="947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會議人數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最高可支援 </a:t>
                      </a:r>
                      <a:r>
                        <a:rPr lang="en-US" altLang="zh-TW" sz="28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 </a:t>
                      </a:r>
                      <a:r>
                        <a:rPr lang="zh-TW" altLang="en-US" sz="28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9357155"/>
                  </a:ext>
                </a:extLst>
              </a:tr>
              <a:tr h="947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多方會議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r>
                        <a:rPr lang="zh-TW" altLang="en-US" sz="28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 鐘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880010"/>
                  </a:ext>
                </a:extLst>
              </a:tr>
              <a:tr h="947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伺服器配置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共用免費伺服器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2707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730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0837DD-C6A8-497F-BF72-3777E7B7D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教育部提供了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個單位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的空間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6B78B2B-2D43-4DCD-A3A7-41484DA6D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0891"/>
            <a:ext cx="5105401" cy="5150498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教育部提供了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的空間讓有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教育雲端帳號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或縣市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OpenID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帳號的教師、行政人員或學生，都可以使用教育雲端登入。</a:t>
            </a: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每個帳號可預約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小時，單次預約最高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小時。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目前會議人數上限已提高至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人。</a:t>
            </a:r>
          </a:p>
        </p:txBody>
      </p:sp>
      <p:pic>
        <p:nvPicPr>
          <p:cNvPr id="7" name="圖片 6" descr="一張含有 螢幕擷取畫面 的圖片&#10;&#10;自動產生的描述">
            <a:extLst>
              <a:ext uri="{FF2B5EF4-FFF2-40B4-BE49-F238E27FC236}">
                <a16:creationId xmlns:a16="http://schemas.microsoft.com/office/drawing/2014/main" id="{728FDF09-79BF-49BD-A7C3-3991CDDD6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08" y="2567982"/>
            <a:ext cx="5183299" cy="402995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D4FCEE6-6CB3-4696-A20B-72576A694DC2}"/>
              </a:ext>
            </a:extLst>
          </p:cNvPr>
          <p:cNvSpPr/>
          <p:nvPr/>
        </p:nvSpPr>
        <p:spPr>
          <a:xfrm>
            <a:off x="6127924" y="1613875"/>
            <a:ext cx="521168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臺灣學術網路網路語音交換平臺</a:t>
            </a:r>
            <a:endParaRPr lang="en-US" altLang="zh-TW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視訊會議預約系統</a:t>
            </a:r>
          </a:p>
        </p:txBody>
      </p:sp>
    </p:spTree>
    <p:extLst>
      <p:ext uri="{BB962C8B-B14F-4D97-AF65-F5344CB8AC3E}">
        <p14:creationId xmlns:p14="http://schemas.microsoft.com/office/powerpoint/2010/main" val="1132005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臺灣學術網路(TANet)網路語音交換平臺 - 視訊會議預約系統 - 首頁 - Google Chrome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58" y="0"/>
            <a:ext cx="11398684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4241" y="1446835"/>
            <a:ext cx="4833395" cy="1064872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選擇教育雲端帳號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5104434" y="2511707"/>
            <a:ext cx="1551007" cy="3472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639747" y="140283"/>
            <a:ext cx="7203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hlinkClick r:id="rId4"/>
              </a:rPr>
              <a:t>https://voip.tanet.edu.tw/booking/</a:t>
            </a:r>
            <a:endParaRPr lang="zh-TW" altLang="en-US" sz="3600" b="1" dirty="0"/>
          </a:p>
        </p:txBody>
      </p:sp>
      <p:sp>
        <p:nvSpPr>
          <p:cNvPr id="8" name="向右箭號 4">
            <a:extLst>
              <a:ext uri="{FF2B5EF4-FFF2-40B4-BE49-F238E27FC236}">
                <a16:creationId xmlns:a16="http://schemas.microsoft.com/office/drawing/2014/main" id="{4A21D8FF-5280-404B-B359-80F83A6425EE}"/>
              </a:ext>
            </a:extLst>
          </p:cNvPr>
          <p:cNvSpPr/>
          <p:nvPr/>
        </p:nvSpPr>
        <p:spPr>
          <a:xfrm flipH="1">
            <a:off x="6934187" y="2454779"/>
            <a:ext cx="634702" cy="451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772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6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 descr="臺灣學術網路(TANet)網路語音交換平臺 - 視訊會議預約系統 - 首頁 - Google Chrome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62" y="0"/>
            <a:ext cx="11398684" cy="6858000"/>
          </a:xfrm>
        </p:spPr>
      </p:pic>
      <p:sp>
        <p:nvSpPr>
          <p:cNvPr id="4" name="向右箭號 4">
            <a:extLst>
              <a:ext uri="{FF2B5EF4-FFF2-40B4-BE49-F238E27FC236}">
                <a16:creationId xmlns:a16="http://schemas.microsoft.com/office/drawing/2014/main" id="{D10DF931-7DF4-4454-80EC-61F1FD0C0141}"/>
              </a:ext>
            </a:extLst>
          </p:cNvPr>
          <p:cNvSpPr/>
          <p:nvPr/>
        </p:nvSpPr>
        <p:spPr>
          <a:xfrm flipH="1">
            <a:off x="6170581" y="2459416"/>
            <a:ext cx="634702" cy="451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9C07BFF2-EAC8-464B-AEDF-6BC8F0B43359}"/>
              </a:ext>
            </a:extLst>
          </p:cNvPr>
          <p:cNvSpPr/>
          <p:nvPr/>
        </p:nvSpPr>
        <p:spPr>
          <a:xfrm>
            <a:off x="5104434" y="2511707"/>
            <a:ext cx="916987" cy="3472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78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6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教育體系單一簽入服務 - Google Chrome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77" y="0"/>
            <a:ext cx="11398684" cy="6858000"/>
          </a:xfrm>
        </p:spPr>
      </p:pic>
      <p:sp>
        <p:nvSpPr>
          <p:cNvPr id="5" name="圓角矩形 4">
            <a:extLst>
              <a:ext uri="{FF2B5EF4-FFF2-40B4-BE49-F238E27FC236}">
                <a16:creationId xmlns:a16="http://schemas.microsoft.com/office/drawing/2014/main" id="{E9F746E5-9CB2-42D9-B1B5-DB4869075180}"/>
              </a:ext>
            </a:extLst>
          </p:cNvPr>
          <p:cNvSpPr/>
          <p:nvPr/>
        </p:nvSpPr>
        <p:spPr>
          <a:xfrm>
            <a:off x="4044119" y="4805464"/>
            <a:ext cx="4311941" cy="7684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4">
            <a:extLst>
              <a:ext uri="{FF2B5EF4-FFF2-40B4-BE49-F238E27FC236}">
                <a16:creationId xmlns:a16="http://schemas.microsoft.com/office/drawing/2014/main" id="{7E61D851-9110-4DDE-96AC-154115105F6B}"/>
              </a:ext>
            </a:extLst>
          </p:cNvPr>
          <p:cNvSpPr/>
          <p:nvPr/>
        </p:nvSpPr>
        <p:spPr>
          <a:xfrm flipH="1">
            <a:off x="8602496" y="4963795"/>
            <a:ext cx="634702" cy="451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84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6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5412C94A-D949-42A0-817E-6023A463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754" y="1692613"/>
            <a:ext cx="6465728" cy="3122578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ZOOM_</a:t>
            </a:r>
            <a:r>
              <a:rPr lang="zh-TW" altLang="en-US" sz="8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電腦版</a:t>
            </a:r>
            <a:br>
              <a:rPr lang="en-US" altLang="zh-TW" sz="8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8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安裝與登入</a:t>
            </a:r>
          </a:p>
        </p:txBody>
      </p:sp>
    </p:spTree>
    <p:extLst>
      <p:ext uri="{BB962C8B-B14F-4D97-AF65-F5344CB8AC3E}">
        <p14:creationId xmlns:p14="http://schemas.microsoft.com/office/powerpoint/2010/main" val="3638221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教育體系單一簽入服務 - Google Chrome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77" y="0"/>
            <a:ext cx="11398684" cy="6858000"/>
          </a:xfrm>
        </p:spPr>
      </p:pic>
      <p:sp>
        <p:nvSpPr>
          <p:cNvPr id="5" name="圓角矩形 4">
            <a:extLst>
              <a:ext uri="{FF2B5EF4-FFF2-40B4-BE49-F238E27FC236}">
                <a16:creationId xmlns:a16="http://schemas.microsoft.com/office/drawing/2014/main" id="{0878C0B7-32DD-4384-87AB-EFDEEEACC21D}"/>
              </a:ext>
            </a:extLst>
          </p:cNvPr>
          <p:cNvSpPr/>
          <p:nvPr/>
        </p:nvSpPr>
        <p:spPr>
          <a:xfrm>
            <a:off x="2626468" y="1690688"/>
            <a:ext cx="1011677" cy="5050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4">
            <a:extLst>
              <a:ext uri="{FF2B5EF4-FFF2-40B4-BE49-F238E27FC236}">
                <a16:creationId xmlns:a16="http://schemas.microsoft.com/office/drawing/2014/main" id="{03B0C2E5-CF3A-48F2-8649-29ACBD68BF55}"/>
              </a:ext>
            </a:extLst>
          </p:cNvPr>
          <p:cNvSpPr/>
          <p:nvPr/>
        </p:nvSpPr>
        <p:spPr>
          <a:xfrm>
            <a:off x="1812590" y="1717314"/>
            <a:ext cx="634702" cy="451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83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6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2" name="內容版面配置區 21">
            <a:extLst>
              <a:ext uri="{FF2B5EF4-FFF2-40B4-BE49-F238E27FC236}">
                <a16:creationId xmlns:a16="http://schemas.microsoft.com/office/drawing/2014/main" id="{26E3F436-13C9-4C43-8C81-0A1005310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78" y="-1378"/>
            <a:ext cx="11413243" cy="6859378"/>
          </a:xfrm>
        </p:spPr>
      </p:pic>
      <p:sp>
        <p:nvSpPr>
          <p:cNvPr id="5" name="圓角矩形 4">
            <a:extLst>
              <a:ext uri="{FF2B5EF4-FFF2-40B4-BE49-F238E27FC236}">
                <a16:creationId xmlns:a16="http://schemas.microsoft.com/office/drawing/2014/main" id="{D998F7F9-B74B-476B-BEA3-71E06607300F}"/>
              </a:ext>
            </a:extLst>
          </p:cNvPr>
          <p:cNvSpPr/>
          <p:nvPr/>
        </p:nvSpPr>
        <p:spPr>
          <a:xfrm>
            <a:off x="2439055" y="2055813"/>
            <a:ext cx="3504545" cy="4518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4">
            <a:extLst>
              <a:ext uri="{FF2B5EF4-FFF2-40B4-BE49-F238E27FC236}">
                <a16:creationId xmlns:a16="http://schemas.microsoft.com/office/drawing/2014/main" id="{B17F919D-A1A4-412C-8B80-4807B44EB566}"/>
              </a:ext>
            </a:extLst>
          </p:cNvPr>
          <p:cNvSpPr/>
          <p:nvPr/>
        </p:nvSpPr>
        <p:spPr>
          <a:xfrm>
            <a:off x="1549942" y="2055813"/>
            <a:ext cx="634702" cy="451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4">
            <a:extLst>
              <a:ext uri="{FF2B5EF4-FFF2-40B4-BE49-F238E27FC236}">
                <a16:creationId xmlns:a16="http://schemas.microsoft.com/office/drawing/2014/main" id="{CEABB78C-454E-4CEC-803C-B4A98ADD72EF}"/>
              </a:ext>
            </a:extLst>
          </p:cNvPr>
          <p:cNvSpPr/>
          <p:nvPr/>
        </p:nvSpPr>
        <p:spPr>
          <a:xfrm>
            <a:off x="2439055" y="2507634"/>
            <a:ext cx="3504545" cy="8192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4">
            <a:extLst>
              <a:ext uri="{FF2B5EF4-FFF2-40B4-BE49-F238E27FC236}">
                <a16:creationId xmlns:a16="http://schemas.microsoft.com/office/drawing/2014/main" id="{05376DB4-9490-4E58-A82A-1687BD8F96B1}"/>
              </a:ext>
            </a:extLst>
          </p:cNvPr>
          <p:cNvSpPr/>
          <p:nvPr/>
        </p:nvSpPr>
        <p:spPr>
          <a:xfrm>
            <a:off x="1549942" y="2660949"/>
            <a:ext cx="634702" cy="451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4">
            <a:extLst>
              <a:ext uri="{FF2B5EF4-FFF2-40B4-BE49-F238E27FC236}">
                <a16:creationId xmlns:a16="http://schemas.microsoft.com/office/drawing/2014/main" id="{E39E32ED-62DB-4F46-AFEA-CDE4D47F1D35}"/>
              </a:ext>
            </a:extLst>
          </p:cNvPr>
          <p:cNvSpPr/>
          <p:nvPr/>
        </p:nvSpPr>
        <p:spPr>
          <a:xfrm>
            <a:off x="2439055" y="3429000"/>
            <a:ext cx="3504545" cy="5496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4">
            <a:extLst>
              <a:ext uri="{FF2B5EF4-FFF2-40B4-BE49-F238E27FC236}">
                <a16:creationId xmlns:a16="http://schemas.microsoft.com/office/drawing/2014/main" id="{207A6FA7-DD1D-43C1-9194-5EEFCEB06487}"/>
              </a:ext>
            </a:extLst>
          </p:cNvPr>
          <p:cNvSpPr/>
          <p:nvPr/>
        </p:nvSpPr>
        <p:spPr>
          <a:xfrm>
            <a:off x="1549942" y="3477895"/>
            <a:ext cx="634702" cy="451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4">
            <a:extLst>
              <a:ext uri="{FF2B5EF4-FFF2-40B4-BE49-F238E27FC236}">
                <a16:creationId xmlns:a16="http://schemas.microsoft.com/office/drawing/2014/main" id="{2F30AECA-0338-445B-AEA8-A0E39E9B11EA}"/>
              </a:ext>
            </a:extLst>
          </p:cNvPr>
          <p:cNvSpPr/>
          <p:nvPr/>
        </p:nvSpPr>
        <p:spPr>
          <a:xfrm>
            <a:off x="2439055" y="3805946"/>
            <a:ext cx="3504545" cy="5496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4">
            <a:extLst>
              <a:ext uri="{FF2B5EF4-FFF2-40B4-BE49-F238E27FC236}">
                <a16:creationId xmlns:a16="http://schemas.microsoft.com/office/drawing/2014/main" id="{529BE340-8B6E-42BC-A43B-6156E2F97BA5}"/>
              </a:ext>
            </a:extLst>
          </p:cNvPr>
          <p:cNvSpPr/>
          <p:nvPr/>
        </p:nvSpPr>
        <p:spPr>
          <a:xfrm>
            <a:off x="1549942" y="3854841"/>
            <a:ext cx="634702" cy="451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4">
            <a:extLst>
              <a:ext uri="{FF2B5EF4-FFF2-40B4-BE49-F238E27FC236}">
                <a16:creationId xmlns:a16="http://schemas.microsoft.com/office/drawing/2014/main" id="{B6B9A3B5-A47E-44FE-88B4-B21D6D29FAAF}"/>
              </a:ext>
            </a:extLst>
          </p:cNvPr>
          <p:cNvSpPr/>
          <p:nvPr/>
        </p:nvSpPr>
        <p:spPr>
          <a:xfrm>
            <a:off x="2439055" y="4683608"/>
            <a:ext cx="3504545" cy="5496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4">
            <a:extLst>
              <a:ext uri="{FF2B5EF4-FFF2-40B4-BE49-F238E27FC236}">
                <a16:creationId xmlns:a16="http://schemas.microsoft.com/office/drawing/2014/main" id="{D9FA8194-60B8-4B15-A2AB-CB5C1087274E}"/>
              </a:ext>
            </a:extLst>
          </p:cNvPr>
          <p:cNvSpPr/>
          <p:nvPr/>
        </p:nvSpPr>
        <p:spPr>
          <a:xfrm>
            <a:off x="1549942" y="4732503"/>
            <a:ext cx="634702" cy="451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4">
            <a:extLst>
              <a:ext uri="{FF2B5EF4-FFF2-40B4-BE49-F238E27FC236}">
                <a16:creationId xmlns:a16="http://schemas.microsoft.com/office/drawing/2014/main" id="{D055E6F6-BD5C-4278-A31B-7F295AC4956B}"/>
              </a:ext>
            </a:extLst>
          </p:cNvPr>
          <p:cNvSpPr/>
          <p:nvPr/>
        </p:nvSpPr>
        <p:spPr>
          <a:xfrm>
            <a:off x="2439055" y="5135429"/>
            <a:ext cx="3504545" cy="5496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4">
            <a:extLst>
              <a:ext uri="{FF2B5EF4-FFF2-40B4-BE49-F238E27FC236}">
                <a16:creationId xmlns:a16="http://schemas.microsoft.com/office/drawing/2014/main" id="{DB2C3033-9310-4CD4-99C0-FFC5FD063D33}"/>
              </a:ext>
            </a:extLst>
          </p:cNvPr>
          <p:cNvSpPr/>
          <p:nvPr/>
        </p:nvSpPr>
        <p:spPr>
          <a:xfrm>
            <a:off x="1549942" y="5184324"/>
            <a:ext cx="634702" cy="451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圓角矩形 4">
            <a:extLst>
              <a:ext uri="{FF2B5EF4-FFF2-40B4-BE49-F238E27FC236}">
                <a16:creationId xmlns:a16="http://schemas.microsoft.com/office/drawing/2014/main" id="{770C4820-21A4-409F-89E8-2799C8282867}"/>
              </a:ext>
            </a:extLst>
          </p:cNvPr>
          <p:cNvSpPr/>
          <p:nvPr/>
        </p:nvSpPr>
        <p:spPr>
          <a:xfrm>
            <a:off x="2439055" y="5746356"/>
            <a:ext cx="3504545" cy="5496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右箭號 4">
            <a:extLst>
              <a:ext uri="{FF2B5EF4-FFF2-40B4-BE49-F238E27FC236}">
                <a16:creationId xmlns:a16="http://schemas.microsoft.com/office/drawing/2014/main" id="{ACF38257-32E4-47AB-8A55-BF53962650C2}"/>
              </a:ext>
            </a:extLst>
          </p:cNvPr>
          <p:cNvSpPr/>
          <p:nvPr/>
        </p:nvSpPr>
        <p:spPr>
          <a:xfrm>
            <a:off x="1549942" y="5795251"/>
            <a:ext cx="634702" cy="451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乘號 20">
            <a:extLst>
              <a:ext uri="{FF2B5EF4-FFF2-40B4-BE49-F238E27FC236}">
                <a16:creationId xmlns:a16="http://schemas.microsoft.com/office/drawing/2014/main" id="{4FD939AC-734A-434A-85CA-27A943FBA27D}"/>
              </a:ext>
            </a:extLst>
          </p:cNvPr>
          <p:cNvSpPr/>
          <p:nvPr/>
        </p:nvSpPr>
        <p:spPr>
          <a:xfrm>
            <a:off x="8854751" y="1178111"/>
            <a:ext cx="270588" cy="33870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1A43493C-2E65-4517-96B5-938BEBA8675C}"/>
              </a:ext>
            </a:extLst>
          </p:cNvPr>
          <p:cNvSpPr/>
          <p:nvPr/>
        </p:nvSpPr>
        <p:spPr>
          <a:xfrm>
            <a:off x="9433249" y="1214208"/>
            <a:ext cx="1194318" cy="2665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改為</a:t>
            </a:r>
            <a:r>
              <a:rPr lang="en-US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300</a:t>
            </a:r>
            <a:r>
              <a:rPr lang="zh-TW" altLang="en-US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1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圖說文字: 向左箭號 2">
            <a:extLst>
              <a:ext uri="{FF2B5EF4-FFF2-40B4-BE49-F238E27FC236}">
                <a16:creationId xmlns:a16="http://schemas.microsoft.com/office/drawing/2014/main" id="{F1B21A08-BE28-4311-B798-DD8EFCAEC40E}"/>
              </a:ext>
            </a:extLst>
          </p:cNvPr>
          <p:cNvSpPr/>
          <p:nvPr/>
        </p:nvSpPr>
        <p:spPr>
          <a:xfrm>
            <a:off x="9598924" y="4080751"/>
            <a:ext cx="1754876" cy="2022578"/>
          </a:xfrm>
          <a:prstGeom prst="leftArrowCallout">
            <a:avLst>
              <a:gd name="adj1" fmla="val 15022"/>
              <a:gd name="adj2" fmla="val 25000"/>
              <a:gd name="adj3" fmla="val 15577"/>
              <a:gd name="adj4" fmla="val 7052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藍色區塊表示已經有人預約了。</a:t>
            </a:r>
          </a:p>
        </p:txBody>
      </p:sp>
    </p:spTree>
    <p:extLst>
      <p:ext uri="{BB962C8B-B14F-4D97-AF65-F5344CB8AC3E}">
        <p14:creationId xmlns:p14="http://schemas.microsoft.com/office/powerpoint/2010/main" val="10808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" presetClass="entr" presetSubtype="0" fill="hold" grpId="6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ntr" presetSubtype="0" fill="hold" grpId="6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"/>
                            </p:stCondLst>
                            <p:childTnLst>
                              <p:par>
                                <p:cTn id="81" presetID="1" presetClass="entr" presetSubtype="0" fill="hold" grpId="6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"/>
                            </p:stCondLst>
                            <p:childTnLst>
                              <p:par>
                                <p:cTn id="100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1" presetClass="entr" presetSubtype="0" fill="hold" grpId="6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50"/>
                            </p:stCondLst>
                            <p:childTnLst>
                              <p:par>
                                <p:cTn id="136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250"/>
                            </p:stCondLst>
                            <p:childTnLst>
                              <p:par>
                                <p:cTn id="142" presetID="1" presetClass="entr" presetSubtype="0" fill="hold" grpId="6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"/>
                            </p:stCondLst>
                            <p:childTnLst>
                              <p:par>
                                <p:cTn id="160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50"/>
                            </p:stCondLst>
                            <p:childTnLst>
                              <p:par>
                                <p:cTn id="166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250"/>
                            </p:stCondLst>
                            <p:childTnLst>
                              <p:par>
                                <p:cTn id="172" presetID="1" presetClass="entr" presetSubtype="0" fill="hold" grpId="6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750"/>
                            </p:stCondLst>
                            <p:childTnLst>
                              <p:par>
                                <p:cTn id="196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250"/>
                            </p:stCondLst>
                            <p:childTnLst>
                              <p:par>
                                <p:cTn id="202" presetID="1" presetClass="entr" presetSubtype="0" fill="hold" grpId="6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6" grpId="7" animBg="1"/>
      <p:bldP spid="7" grpId="0" animBg="1"/>
      <p:bldP spid="7" grpId="1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8" grpId="7" animBg="1"/>
      <p:bldP spid="11" grpId="0" animBg="1"/>
      <p:bldP spid="11" grpId="1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3" grpId="0" animBg="1"/>
      <p:bldP spid="13" grpId="1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5" grpId="0" animBg="1"/>
      <p:bldP spid="15" grpId="1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9" grpId="0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 descr="一張含有 螢幕擷取畫面 的圖片&#10;&#10;自動產生的描述">
            <a:extLst>
              <a:ext uri="{FF2B5EF4-FFF2-40B4-BE49-F238E27FC236}">
                <a16:creationId xmlns:a16="http://schemas.microsoft.com/office/drawing/2014/main" id="{5B5255C3-72BB-458F-8417-59A374689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3" y="0"/>
            <a:ext cx="11404313" cy="6858000"/>
          </a:xfrm>
        </p:spPr>
      </p:pic>
    </p:spTree>
    <p:extLst>
      <p:ext uri="{BB962C8B-B14F-4D97-AF65-F5344CB8AC3E}">
        <p14:creationId xmlns:p14="http://schemas.microsoft.com/office/powerpoint/2010/main" val="1538468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臺灣學術網路(TANet)網路語音交換平臺 - 視訊會議預約系統 - 視訊預約 - Google Chrome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94" y="0"/>
            <a:ext cx="11398684" cy="6858000"/>
          </a:xfrm>
        </p:spPr>
      </p:pic>
      <p:sp>
        <p:nvSpPr>
          <p:cNvPr id="5" name="圓角矩形 4">
            <a:extLst>
              <a:ext uri="{FF2B5EF4-FFF2-40B4-BE49-F238E27FC236}">
                <a16:creationId xmlns:a16="http://schemas.microsoft.com/office/drawing/2014/main" id="{0402D970-E3E6-4683-A7BD-45F44C1AF810}"/>
              </a:ext>
            </a:extLst>
          </p:cNvPr>
          <p:cNvSpPr/>
          <p:nvPr/>
        </p:nvSpPr>
        <p:spPr>
          <a:xfrm>
            <a:off x="2329327" y="1043877"/>
            <a:ext cx="3504545" cy="4518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4">
            <a:extLst>
              <a:ext uri="{FF2B5EF4-FFF2-40B4-BE49-F238E27FC236}">
                <a16:creationId xmlns:a16="http://schemas.microsoft.com/office/drawing/2014/main" id="{6FE7C4FC-25B5-454A-944D-65D393DC22D6}"/>
              </a:ext>
            </a:extLst>
          </p:cNvPr>
          <p:cNvSpPr/>
          <p:nvPr/>
        </p:nvSpPr>
        <p:spPr>
          <a:xfrm>
            <a:off x="1440214" y="1043877"/>
            <a:ext cx="634702" cy="451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7A408EB-2648-45A9-9BAA-6EF03B8EEA3F}"/>
              </a:ext>
            </a:extLst>
          </p:cNvPr>
          <p:cNvSpPr/>
          <p:nvPr/>
        </p:nvSpPr>
        <p:spPr>
          <a:xfrm>
            <a:off x="2065079" y="1940986"/>
            <a:ext cx="8061841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每個登入的帳號可以預約８小時，單次預約的上限是４小時，會議最高上限人數為</a:t>
            </a:r>
            <a:r>
              <a:rPr lang="en-US" altLang="zh-TW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300</a:t>
            </a:r>
            <a:r>
              <a:rPr lang="zh-TW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人。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乘號 6">
            <a:extLst>
              <a:ext uri="{FF2B5EF4-FFF2-40B4-BE49-F238E27FC236}">
                <a16:creationId xmlns:a16="http://schemas.microsoft.com/office/drawing/2014/main" id="{26B88A91-A3CE-420F-8C92-7BD71AAAAF38}"/>
              </a:ext>
            </a:extLst>
          </p:cNvPr>
          <p:cNvSpPr/>
          <p:nvPr/>
        </p:nvSpPr>
        <p:spPr>
          <a:xfrm>
            <a:off x="8854751" y="1112794"/>
            <a:ext cx="270588" cy="33870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05E59B9A-6C2B-4DAF-9BC5-5A77A26C6F4D}"/>
              </a:ext>
            </a:extLst>
          </p:cNvPr>
          <p:cNvSpPr/>
          <p:nvPr/>
        </p:nvSpPr>
        <p:spPr>
          <a:xfrm>
            <a:off x="9433249" y="1148891"/>
            <a:ext cx="1194318" cy="2665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改為</a:t>
            </a:r>
            <a:r>
              <a:rPr lang="en-US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300</a:t>
            </a:r>
            <a:r>
              <a:rPr lang="zh-TW" altLang="en-US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1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237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" presetClass="entr" presetSubtype="0" fill="hold" grpId="6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6" grpId="7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 descr="一張含有 監視器, 螢幕擷取畫面, 螢幕, 電腦 的圖片&#10;&#10;自動產生的描述">
            <a:extLst>
              <a:ext uri="{FF2B5EF4-FFF2-40B4-BE49-F238E27FC236}">
                <a16:creationId xmlns:a16="http://schemas.microsoft.com/office/drawing/2014/main" id="{45562FBB-22C7-49C9-8F38-DB9927984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3" y="0"/>
            <a:ext cx="11404313" cy="6858000"/>
          </a:xfrm>
        </p:spPr>
      </p:pic>
      <p:sp>
        <p:nvSpPr>
          <p:cNvPr id="8" name="圓角矩形 4">
            <a:extLst>
              <a:ext uri="{FF2B5EF4-FFF2-40B4-BE49-F238E27FC236}">
                <a16:creationId xmlns:a16="http://schemas.microsoft.com/office/drawing/2014/main" id="{5792BFEA-08A8-45D9-AF53-3ECD981413FC}"/>
              </a:ext>
            </a:extLst>
          </p:cNvPr>
          <p:cNvSpPr/>
          <p:nvPr/>
        </p:nvSpPr>
        <p:spPr>
          <a:xfrm>
            <a:off x="2439055" y="2055813"/>
            <a:ext cx="5912465" cy="3338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4">
            <a:extLst>
              <a:ext uri="{FF2B5EF4-FFF2-40B4-BE49-F238E27FC236}">
                <a16:creationId xmlns:a16="http://schemas.microsoft.com/office/drawing/2014/main" id="{B8EE50E9-676C-49E6-A7F4-282C33689EC4}"/>
              </a:ext>
            </a:extLst>
          </p:cNvPr>
          <p:cNvSpPr/>
          <p:nvPr/>
        </p:nvSpPr>
        <p:spPr>
          <a:xfrm>
            <a:off x="1549942" y="1998771"/>
            <a:ext cx="634702" cy="451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4">
            <a:extLst>
              <a:ext uri="{FF2B5EF4-FFF2-40B4-BE49-F238E27FC236}">
                <a16:creationId xmlns:a16="http://schemas.microsoft.com/office/drawing/2014/main" id="{F7B8F3AC-B41A-4FEA-857F-2E8149A75F47}"/>
              </a:ext>
            </a:extLst>
          </p:cNvPr>
          <p:cNvSpPr/>
          <p:nvPr/>
        </p:nvSpPr>
        <p:spPr>
          <a:xfrm>
            <a:off x="2439055" y="1730725"/>
            <a:ext cx="5912465" cy="3338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4">
            <a:extLst>
              <a:ext uri="{FF2B5EF4-FFF2-40B4-BE49-F238E27FC236}">
                <a16:creationId xmlns:a16="http://schemas.microsoft.com/office/drawing/2014/main" id="{32596960-E716-4485-AF9A-166957B1C2D3}"/>
              </a:ext>
            </a:extLst>
          </p:cNvPr>
          <p:cNvSpPr/>
          <p:nvPr/>
        </p:nvSpPr>
        <p:spPr>
          <a:xfrm>
            <a:off x="1549942" y="1673683"/>
            <a:ext cx="634702" cy="451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C3F8FC7-3AD3-4F6B-83A5-2D262A5BD7A6}"/>
              </a:ext>
            </a:extLst>
          </p:cNvPr>
          <p:cNvSpPr/>
          <p:nvPr/>
        </p:nvSpPr>
        <p:spPr>
          <a:xfrm>
            <a:off x="2184644" y="2758231"/>
            <a:ext cx="8061841" cy="25853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預約完成，主持人會收到</a:t>
            </a:r>
            <a:r>
              <a:rPr lang="zh-TW" alt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預約完成通知</a:t>
            </a:r>
            <a:r>
              <a:rPr lang="zh-TW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會議通知</a:t>
            </a:r>
            <a:r>
              <a:rPr lang="zh-TW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兩封信。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101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" presetClass="entr" presetSubtype="0" fill="hold" grpId="6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"/>
                            </p:stCondLst>
                            <p:childTnLst>
                              <p:par>
                                <p:cTn id="56" presetID="1" presetClass="entr" presetSubtype="0" fill="hold" grpId="6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12" grpId="0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 descr="一張含有 螢幕擷取畫面, 監視器, 螢幕, 電腦 的圖片&#10;&#10;自動產生的描述">
            <a:extLst>
              <a:ext uri="{FF2B5EF4-FFF2-40B4-BE49-F238E27FC236}">
                <a16:creationId xmlns:a16="http://schemas.microsoft.com/office/drawing/2014/main" id="{CE3A0C87-5EB8-4748-B31F-9CE74B93E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3" y="0"/>
            <a:ext cx="11404313" cy="6858000"/>
          </a:xfr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78C81B3-60F9-4013-84D1-EC197121F45F}"/>
              </a:ext>
            </a:extLst>
          </p:cNvPr>
          <p:cNvSpPr/>
          <p:nvPr/>
        </p:nvSpPr>
        <p:spPr>
          <a:xfrm>
            <a:off x="2541179" y="767358"/>
            <a:ext cx="710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視訊會議預約完成通知</a:t>
            </a:r>
          </a:p>
        </p:txBody>
      </p:sp>
    </p:spTree>
    <p:extLst>
      <p:ext uri="{BB962C8B-B14F-4D97-AF65-F5344CB8AC3E}">
        <p14:creationId xmlns:p14="http://schemas.microsoft.com/office/powerpoint/2010/main" val="3950882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 descr="一張含有 螢幕擷取畫面, 監視器, 螢幕, 電腦 的圖片&#10;&#10;自動產生的描述">
            <a:extLst>
              <a:ext uri="{FF2B5EF4-FFF2-40B4-BE49-F238E27FC236}">
                <a16:creationId xmlns:a16="http://schemas.microsoft.com/office/drawing/2014/main" id="{337AF5C8-39DA-470E-A0D8-222A8D726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3" y="0"/>
            <a:ext cx="11404313" cy="6858000"/>
          </a:xfr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78C6BAA-7B4D-4593-B0EE-26CED94E86CA}"/>
              </a:ext>
            </a:extLst>
          </p:cNvPr>
          <p:cNvSpPr/>
          <p:nvPr/>
        </p:nvSpPr>
        <p:spPr>
          <a:xfrm>
            <a:off x="3233679" y="767358"/>
            <a:ext cx="5724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視訊會議會議通知</a:t>
            </a:r>
          </a:p>
        </p:txBody>
      </p:sp>
    </p:spTree>
    <p:extLst>
      <p:ext uri="{BB962C8B-B14F-4D97-AF65-F5344CB8AC3E}">
        <p14:creationId xmlns:p14="http://schemas.microsoft.com/office/powerpoint/2010/main" val="3217412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34555BB1-59C1-4AED-B104-C8D7769E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altLang="zh-TW" sz="72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sz="72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功能介紹</a:t>
            </a:r>
          </a:p>
        </p:txBody>
      </p:sp>
    </p:spTree>
    <p:extLst>
      <p:ext uri="{BB962C8B-B14F-4D97-AF65-F5344CB8AC3E}">
        <p14:creationId xmlns:p14="http://schemas.microsoft.com/office/powerpoint/2010/main" val="1901311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28645B-5110-45A1-A15F-A14EF145A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647" y="344848"/>
            <a:ext cx="3931763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啟動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 descr="一張含有 電子用品, 小, 側邊, 坐 的圖片&#10;&#10;自動產生的描述">
            <a:extLst>
              <a:ext uri="{FF2B5EF4-FFF2-40B4-BE49-F238E27FC236}">
                <a16:creationId xmlns:a16="http://schemas.microsoft.com/office/drawing/2014/main" id="{32CF0024-F189-4A63-8692-A8E1725C6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63" y="254990"/>
            <a:ext cx="5348434" cy="6348020"/>
          </a:xfr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4C9FAB58-9A5B-4067-BC10-951D2374E82F}"/>
              </a:ext>
            </a:extLst>
          </p:cNvPr>
          <p:cNvSpPr txBox="1">
            <a:spLocks/>
          </p:cNvSpPr>
          <p:nvPr/>
        </p:nvSpPr>
        <p:spPr>
          <a:xfrm>
            <a:off x="7237973" y="1822195"/>
            <a:ext cx="4124596" cy="3374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安裝好的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軟體在桌面會有一個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的圖示，點選圖示即可打開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軟體</a:t>
            </a:r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5887CBC5-5522-4BD9-9F44-6680337F7DB0}"/>
              </a:ext>
            </a:extLst>
          </p:cNvPr>
          <p:cNvSpPr/>
          <p:nvPr/>
        </p:nvSpPr>
        <p:spPr>
          <a:xfrm>
            <a:off x="1969672" y="5283618"/>
            <a:ext cx="1516828" cy="14092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4">
            <a:extLst>
              <a:ext uri="{FF2B5EF4-FFF2-40B4-BE49-F238E27FC236}">
                <a16:creationId xmlns:a16="http://schemas.microsoft.com/office/drawing/2014/main" id="{D403AEE0-F2C5-4525-A7D0-FDEC93747350}"/>
              </a:ext>
            </a:extLst>
          </p:cNvPr>
          <p:cNvSpPr/>
          <p:nvPr/>
        </p:nvSpPr>
        <p:spPr>
          <a:xfrm flipH="1">
            <a:off x="3687251" y="5762332"/>
            <a:ext cx="634702" cy="451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167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" presetClass="entr" presetSubtype="0" fill="hold" grpId="6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19999" y="438985"/>
            <a:ext cx="10152000" cy="1325563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Zoom Cloud Meeting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"/>
            <a:ext cx="10286999" cy="6857999"/>
          </a:xfrm>
        </p:spPr>
      </p:pic>
      <p:sp>
        <p:nvSpPr>
          <p:cNvPr id="5" name="圓角矩形 4"/>
          <p:cNvSpPr/>
          <p:nvPr/>
        </p:nvSpPr>
        <p:spPr>
          <a:xfrm>
            <a:off x="4173967" y="3044416"/>
            <a:ext cx="4249272" cy="7100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4184725" y="3756210"/>
            <a:ext cx="4249272" cy="7100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4">
            <a:extLst>
              <a:ext uri="{FF2B5EF4-FFF2-40B4-BE49-F238E27FC236}">
                <a16:creationId xmlns:a16="http://schemas.microsoft.com/office/drawing/2014/main" id="{0EAD2E88-807C-479B-801E-B767E2B1FEB0}"/>
              </a:ext>
            </a:extLst>
          </p:cNvPr>
          <p:cNvSpPr/>
          <p:nvPr/>
        </p:nvSpPr>
        <p:spPr>
          <a:xfrm flipH="1">
            <a:off x="8879316" y="3173507"/>
            <a:ext cx="634702" cy="451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4">
            <a:extLst>
              <a:ext uri="{FF2B5EF4-FFF2-40B4-BE49-F238E27FC236}">
                <a16:creationId xmlns:a16="http://schemas.microsoft.com/office/drawing/2014/main" id="{52180D3D-CA0A-434E-825B-7E6572840E81}"/>
              </a:ext>
            </a:extLst>
          </p:cNvPr>
          <p:cNvSpPr/>
          <p:nvPr/>
        </p:nvSpPr>
        <p:spPr>
          <a:xfrm flipH="1">
            <a:off x="8879316" y="3885301"/>
            <a:ext cx="634702" cy="451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8A3E382-88AC-43FC-99D7-C74D23371A01}"/>
              </a:ext>
            </a:extLst>
          </p:cNvPr>
          <p:cNvSpPr txBox="1"/>
          <p:nvPr/>
        </p:nvSpPr>
        <p:spPr>
          <a:xfrm>
            <a:off x="9582974" y="2926279"/>
            <a:ext cx="1679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需要有會議的議號及會議的密碼。</a:t>
            </a:r>
          </a:p>
        </p:txBody>
      </p:sp>
    </p:spTree>
    <p:extLst>
      <p:ext uri="{BB962C8B-B14F-4D97-AF65-F5344CB8AC3E}">
        <p14:creationId xmlns:p14="http://schemas.microsoft.com/office/powerpoint/2010/main" val="174670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" presetClass="entr" presetSubtype="0" fill="hold" grpId="6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1" presetClass="entr" presetSubtype="0" fill="hold" grpId="6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91D1687C-92B1-4BB4-97A1-FF987FCE5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" y="0"/>
            <a:ext cx="12190198" cy="6576291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D66ABFA-0F2B-4D7E-BE64-A8869C62C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437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ZOOM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可以安裝的工具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B9C382F-0520-4489-893D-A34CB561FDB9}"/>
              </a:ext>
            </a:extLst>
          </p:cNvPr>
          <p:cNvSpPr/>
          <p:nvPr/>
        </p:nvSpPr>
        <p:spPr>
          <a:xfrm>
            <a:off x="2706255" y="212436"/>
            <a:ext cx="6096000" cy="44242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0EDFB4AD-1C6A-493A-915E-D93947ED3F54}"/>
              </a:ext>
            </a:extLst>
          </p:cNvPr>
          <p:cNvSpPr/>
          <p:nvPr/>
        </p:nvSpPr>
        <p:spPr>
          <a:xfrm>
            <a:off x="7505699" y="3095626"/>
            <a:ext cx="4001009" cy="2895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E77E5B50-332C-4793-8D66-BB34F1A6C4C0}"/>
              </a:ext>
            </a:extLst>
          </p:cNvPr>
          <p:cNvSpPr/>
          <p:nvPr/>
        </p:nvSpPr>
        <p:spPr>
          <a:xfrm>
            <a:off x="287552" y="3819524"/>
            <a:ext cx="1474573" cy="26098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6455F817-F627-436D-A772-72DC3A2E0C26}"/>
              </a:ext>
            </a:extLst>
          </p:cNvPr>
          <p:cNvSpPr/>
          <p:nvPr/>
        </p:nvSpPr>
        <p:spPr>
          <a:xfrm>
            <a:off x="902492" y="2238375"/>
            <a:ext cx="2717008" cy="38385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71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1323" y="365125"/>
            <a:ext cx="9574230" cy="1325563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12" name="內容版面配置區 11" descr="一張含有 螢幕擷取畫面 的圖片&#10;&#10;自動產生的描述">
            <a:extLst>
              <a:ext uri="{FF2B5EF4-FFF2-40B4-BE49-F238E27FC236}">
                <a16:creationId xmlns:a16="http://schemas.microsoft.com/office/drawing/2014/main" id="{99DE286E-7F12-4557-8173-976A2A30F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23" y="0"/>
            <a:ext cx="9574230" cy="6858000"/>
          </a:xfrm>
        </p:spPr>
      </p:pic>
      <p:sp>
        <p:nvSpPr>
          <p:cNvPr id="5" name="圓角矩形 4"/>
          <p:cNvSpPr/>
          <p:nvPr/>
        </p:nvSpPr>
        <p:spPr>
          <a:xfrm>
            <a:off x="2345164" y="2108500"/>
            <a:ext cx="1516828" cy="14092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3863786" y="2108500"/>
            <a:ext cx="1516828" cy="14092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4">
            <a:extLst>
              <a:ext uri="{FF2B5EF4-FFF2-40B4-BE49-F238E27FC236}">
                <a16:creationId xmlns:a16="http://schemas.microsoft.com/office/drawing/2014/main" id="{3CE8AF61-4E71-4297-B00D-8C5D0BD3193D}"/>
              </a:ext>
            </a:extLst>
          </p:cNvPr>
          <p:cNvSpPr/>
          <p:nvPr/>
        </p:nvSpPr>
        <p:spPr>
          <a:xfrm>
            <a:off x="1552593" y="2587214"/>
            <a:ext cx="634702" cy="451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4">
            <a:extLst>
              <a:ext uri="{FF2B5EF4-FFF2-40B4-BE49-F238E27FC236}">
                <a16:creationId xmlns:a16="http://schemas.microsoft.com/office/drawing/2014/main" id="{36A1CBE1-D1DF-42EC-BD0C-DD49862F3716}"/>
              </a:ext>
            </a:extLst>
          </p:cNvPr>
          <p:cNvSpPr/>
          <p:nvPr/>
        </p:nvSpPr>
        <p:spPr>
          <a:xfrm flipH="1">
            <a:off x="5581365" y="2587214"/>
            <a:ext cx="634702" cy="451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55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" presetClass="entr" presetSubtype="0" fill="hold" grpId="6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ntr" presetSubtype="0" fill="hold" grpId="6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內容版面配置區 22" descr="一張含有 室內, 坐, 桌, 小 的圖片&#10;&#10;自動產生的描述">
            <a:extLst>
              <a:ext uri="{FF2B5EF4-FFF2-40B4-BE49-F238E27FC236}">
                <a16:creationId xmlns:a16="http://schemas.microsoft.com/office/drawing/2014/main" id="{96DEB45A-6E26-4BDF-B7BB-13508AAED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64" y="166815"/>
            <a:ext cx="9823672" cy="6497547"/>
          </a:xfrm>
        </p:spPr>
      </p:pic>
      <p:sp>
        <p:nvSpPr>
          <p:cNvPr id="7" name="圓角矩形 6"/>
          <p:cNvSpPr/>
          <p:nvPr/>
        </p:nvSpPr>
        <p:spPr>
          <a:xfrm>
            <a:off x="2045616" y="193638"/>
            <a:ext cx="1579489" cy="2831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 flipH="1">
            <a:off x="3880289" y="109292"/>
            <a:ext cx="634702" cy="451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3550024" y="6131859"/>
            <a:ext cx="647616" cy="5325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2738778" y="6158094"/>
            <a:ext cx="634702" cy="451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4340214" y="6131859"/>
            <a:ext cx="793432" cy="5325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5269986" y="6131859"/>
            <a:ext cx="647616" cy="5325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6170574" y="6131859"/>
            <a:ext cx="647616" cy="5325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6859382" y="6131859"/>
            <a:ext cx="647616" cy="5325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圓角矩形 15"/>
          <p:cNvSpPr/>
          <p:nvPr/>
        </p:nvSpPr>
        <p:spPr>
          <a:xfrm>
            <a:off x="7457632" y="6131859"/>
            <a:ext cx="647616" cy="5325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8908926" y="6131859"/>
            <a:ext cx="647616" cy="5325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圓角矩形 16">
            <a:extLst>
              <a:ext uri="{FF2B5EF4-FFF2-40B4-BE49-F238E27FC236}">
                <a16:creationId xmlns:a16="http://schemas.microsoft.com/office/drawing/2014/main" id="{DB93AFF0-7BEA-474E-A3D0-C51408F05465}"/>
              </a:ext>
            </a:extLst>
          </p:cNvPr>
          <p:cNvSpPr/>
          <p:nvPr/>
        </p:nvSpPr>
        <p:spPr>
          <a:xfrm>
            <a:off x="8055882" y="6117752"/>
            <a:ext cx="647616" cy="5325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4833A36-A61E-4BBB-897C-3CA0735E333D}"/>
              </a:ext>
            </a:extLst>
          </p:cNvPr>
          <p:cNvSpPr/>
          <p:nvPr/>
        </p:nvSpPr>
        <p:spPr>
          <a:xfrm>
            <a:off x="4755262" y="193638"/>
            <a:ext cx="40979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會議的議號是在</a:t>
            </a:r>
            <a:endParaRPr lang="en-US" altLang="zh-TW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會議開始才會產生</a:t>
            </a:r>
          </a:p>
        </p:txBody>
      </p:sp>
    </p:spTree>
    <p:extLst>
      <p:ext uri="{BB962C8B-B14F-4D97-AF65-F5344CB8AC3E}">
        <p14:creationId xmlns:p14="http://schemas.microsoft.com/office/powerpoint/2010/main" val="251191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" presetClass="entr" presetSubtype="0" fill="hold" grpId="6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8" grpId="7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9" grpId="0" animBg="1"/>
      <p:bldP spid="19" grpId="1" animBg="1"/>
      <p:bldP spid="2" grpId="0"/>
      <p:bldP spid="2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051003-44C8-4C99-94E9-71A52F962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79" y="245792"/>
            <a:ext cx="4581728" cy="6366415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邀請與會者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可以用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聯絡人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電子郵件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的方式邀請人員進到會議室開會。</a:t>
            </a:r>
          </a:p>
        </p:txBody>
      </p:sp>
      <p:pic>
        <p:nvPicPr>
          <p:cNvPr id="5" name="內容版面配置區 4" descr="一張含有 螢幕擷取畫面 的圖片&#10;&#10;自動產生的描述">
            <a:extLst>
              <a:ext uri="{FF2B5EF4-FFF2-40B4-BE49-F238E27FC236}">
                <a16:creationId xmlns:a16="http://schemas.microsoft.com/office/drawing/2014/main" id="{F6E546D5-4924-436A-B0FB-AC3CBBA66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06" y="929330"/>
            <a:ext cx="7331705" cy="4771080"/>
          </a:xfrm>
        </p:spPr>
      </p:pic>
    </p:spTree>
    <p:extLst>
      <p:ext uri="{BB962C8B-B14F-4D97-AF65-F5344CB8AC3E}">
        <p14:creationId xmlns:p14="http://schemas.microsoft.com/office/powerpoint/2010/main" val="34514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429E77-99DD-41A8-A219-438FC969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643" y="1716432"/>
            <a:ext cx="3647153" cy="438387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管理者可以讓與會人員</a:t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全部靜音</a:t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個別靜音</a:t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其他操作功能</a:t>
            </a:r>
            <a:b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但這些功能只有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主持人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才有。</a:t>
            </a:r>
          </a:p>
        </p:txBody>
      </p:sp>
      <p:pic>
        <p:nvPicPr>
          <p:cNvPr id="6" name="內容版面配置區 5" descr="一張含有 螢幕擷取畫面 的圖片&#10;&#10;自動產生的描述">
            <a:extLst>
              <a:ext uri="{FF2B5EF4-FFF2-40B4-BE49-F238E27FC236}">
                <a16:creationId xmlns:a16="http://schemas.microsoft.com/office/drawing/2014/main" id="{F1EA11C4-4D09-48B6-864E-A37030154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931" y="739037"/>
            <a:ext cx="4765407" cy="5865117"/>
          </a:xfrm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5F8B1D3A-3C23-4E58-B43E-92D82E000E0C}"/>
              </a:ext>
            </a:extLst>
          </p:cNvPr>
          <p:cNvGrpSpPr/>
          <p:nvPr/>
        </p:nvGrpSpPr>
        <p:grpSpPr>
          <a:xfrm>
            <a:off x="9239327" y="4217437"/>
            <a:ext cx="2517244" cy="1551959"/>
            <a:chOff x="9239327" y="4217437"/>
            <a:chExt cx="2517244" cy="1551959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9FE04DA9-8BFB-48E5-BFDE-E336A12A2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701" y="4287358"/>
              <a:ext cx="2192495" cy="1412116"/>
            </a:xfrm>
            <a:prstGeom prst="rect">
              <a:avLst/>
            </a:prstGeom>
          </p:spPr>
        </p:pic>
        <p:sp>
          <p:nvSpPr>
            <p:cNvPr id="10" name="語音泡泡: 圓角矩形 9">
              <a:extLst>
                <a:ext uri="{FF2B5EF4-FFF2-40B4-BE49-F238E27FC236}">
                  <a16:creationId xmlns:a16="http://schemas.microsoft.com/office/drawing/2014/main" id="{4CF694D8-68A7-4B83-8D18-413D796C2CD6}"/>
                </a:ext>
              </a:extLst>
            </p:cNvPr>
            <p:cNvSpPr/>
            <p:nvPr/>
          </p:nvSpPr>
          <p:spPr>
            <a:xfrm>
              <a:off x="9239327" y="4217437"/>
              <a:ext cx="2517244" cy="1551959"/>
            </a:xfrm>
            <a:prstGeom prst="wedgeRoundRect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4A25AFE5-E91E-4B6E-8CDF-2B1301FCAAAC}"/>
              </a:ext>
            </a:extLst>
          </p:cNvPr>
          <p:cNvSpPr/>
          <p:nvPr/>
        </p:nvSpPr>
        <p:spPr>
          <a:xfrm>
            <a:off x="538147" y="739037"/>
            <a:ext cx="5032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管理與會者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2844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73EFB2-69A8-4E19-A833-5BDE3C23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67" y="365125"/>
            <a:ext cx="11386068" cy="1325563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分享畫面：可以分享螢幕、檔案、或共用白板</a:t>
            </a:r>
          </a:p>
        </p:txBody>
      </p:sp>
      <p:pic>
        <p:nvPicPr>
          <p:cNvPr id="9" name="內容版面配置區 8" descr="一張含有 螢幕擷取畫面, 電腦, 膝上型電腦, 白色 的圖片&#10;&#10;自動產生的描述">
            <a:extLst>
              <a:ext uri="{FF2B5EF4-FFF2-40B4-BE49-F238E27FC236}">
                <a16:creationId xmlns:a16="http://schemas.microsoft.com/office/drawing/2014/main" id="{2978DEBD-3141-4ECA-A0C8-7A01468EE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66" y="1591056"/>
            <a:ext cx="11386068" cy="5266944"/>
          </a:xfrm>
        </p:spPr>
      </p:pic>
    </p:spTree>
    <p:extLst>
      <p:ext uri="{BB962C8B-B14F-4D97-AF65-F5344CB8AC3E}">
        <p14:creationId xmlns:p14="http://schemas.microsoft.com/office/powerpoint/2010/main" val="37426134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內容版面配置區 16" descr="一張含有 螢幕擷取畫面 的圖片&#10;&#10;自動產生的描述">
            <a:extLst>
              <a:ext uri="{FF2B5EF4-FFF2-40B4-BE49-F238E27FC236}">
                <a16:creationId xmlns:a16="http://schemas.microsoft.com/office/drawing/2014/main" id="{2C7E156E-DFAF-43AD-9F20-82A45DC85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19" y="249068"/>
            <a:ext cx="10468762" cy="6359863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2697942-6790-4E22-9AB2-0B11CE136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4698"/>
            <a:ext cx="10515600" cy="1325563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分享畫面：檔案分享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72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Zoom">
            <a:extLst>
              <a:ext uri="{FF2B5EF4-FFF2-40B4-BE49-F238E27FC236}">
                <a16:creationId xmlns:a16="http://schemas.microsoft.com/office/drawing/2014/main" id="{8C2DC1A5-31C4-4C27-91FB-4DD814A99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1" y="228599"/>
            <a:ext cx="12129477" cy="6400801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47225F1-75EB-4F18-81E3-EDB218622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98" y="588861"/>
            <a:ext cx="8703013" cy="5267190"/>
          </a:xfrm>
        </p:spPr>
        <p:txBody>
          <a:bodyPr>
            <a:normAutofit/>
          </a:bodyPr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ZOOM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群組聊天，聊天記錄可存成「文字檔」，即可當成會議記錄。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DF133503-8C71-40FC-9161-E18DA61CB41F}"/>
              </a:ext>
            </a:extLst>
          </p:cNvPr>
          <p:cNvSpPr/>
          <p:nvPr/>
        </p:nvSpPr>
        <p:spPr>
          <a:xfrm>
            <a:off x="9474740" y="501312"/>
            <a:ext cx="2597286" cy="60551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265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429E77-99DD-41A8-A219-438FC9698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螢幕錄影</a:t>
            </a:r>
          </a:p>
        </p:txBody>
      </p:sp>
      <p:pic>
        <p:nvPicPr>
          <p:cNvPr id="13" name="內容版面配置區 12" descr="一張含有 選手, 時鐘 的圖片&#10;&#10;自動產生的描述">
            <a:extLst>
              <a:ext uri="{FF2B5EF4-FFF2-40B4-BE49-F238E27FC236}">
                <a16:creationId xmlns:a16="http://schemas.microsoft.com/office/drawing/2014/main" id="{14061BD1-DA61-43C2-8AFF-415DB9326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64" y="1690688"/>
            <a:ext cx="4408675" cy="1475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圖片 20" descr="一張含有 螢幕擷取畫面 的圖片&#10;&#10;自動產生的描述">
            <a:extLst>
              <a:ext uri="{FF2B5EF4-FFF2-40B4-BE49-F238E27FC236}">
                <a16:creationId xmlns:a16="http://schemas.microsoft.com/office/drawing/2014/main" id="{98EE1A81-3625-4C02-B8AE-AA5782E9D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64" y="3309316"/>
            <a:ext cx="4408675" cy="3473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圖說文字: 向左箭號 21">
            <a:extLst>
              <a:ext uri="{FF2B5EF4-FFF2-40B4-BE49-F238E27FC236}">
                <a16:creationId xmlns:a16="http://schemas.microsoft.com/office/drawing/2014/main" id="{9CCB1D1E-8134-434B-8C08-09901C864BCC}"/>
              </a:ext>
            </a:extLst>
          </p:cNvPr>
          <p:cNvSpPr/>
          <p:nvPr/>
        </p:nvSpPr>
        <p:spPr>
          <a:xfrm>
            <a:off x="6096000" y="1644346"/>
            <a:ext cx="4766736" cy="1754326"/>
          </a:xfrm>
          <a:prstGeom prst="leftArrow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螢幕錄影開始，在會議畫面的左上角會出現錄影中的畫面。</a:t>
            </a:r>
          </a:p>
        </p:txBody>
      </p:sp>
      <p:sp>
        <p:nvSpPr>
          <p:cNvPr id="23" name="圖說文字: 向左箭號 22">
            <a:extLst>
              <a:ext uri="{FF2B5EF4-FFF2-40B4-BE49-F238E27FC236}">
                <a16:creationId xmlns:a16="http://schemas.microsoft.com/office/drawing/2014/main" id="{CC7E9D95-6968-4ADC-B40C-1D4E418E7D54}"/>
              </a:ext>
            </a:extLst>
          </p:cNvPr>
          <p:cNvSpPr/>
          <p:nvPr/>
        </p:nvSpPr>
        <p:spPr>
          <a:xfrm>
            <a:off x="6096000" y="4168903"/>
            <a:ext cx="4766736" cy="2250558"/>
          </a:xfrm>
          <a:prstGeom prst="leftArrowCallout">
            <a:avLst>
              <a:gd name="adj1" fmla="val 17537"/>
              <a:gd name="adj2" fmla="val 25000"/>
              <a:gd name="adj3" fmla="val 25415"/>
              <a:gd name="adj4" fmla="val 6497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螢幕錄影結束後，會在文件的</a:t>
            </a:r>
            <a:r>
              <a: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資料夾出現三個，有</a:t>
            </a:r>
            <a:r>
              <a: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mp3</a:t>
            </a:r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檔、</a:t>
            </a:r>
            <a:r>
              <a: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M3U</a:t>
            </a:r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檔、</a:t>
            </a:r>
            <a:r>
              <a: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mp4</a:t>
            </a:r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檔。</a:t>
            </a:r>
          </a:p>
        </p:txBody>
      </p:sp>
    </p:spTree>
    <p:extLst>
      <p:ext uri="{BB962C8B-B14F-4D97-AF65-F5344CB8AC3E}">
        <p14:creationId xmlns:p14="http://schemas.microsoft.com/office/powerpoint/2010/main" val="2608979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523FC0-CB23-4C52-85A5-001A8EC5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1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分組討論</a:t>
            </a:r>
          </a:p>
        </p:txBody>
      </p:sp>
      <p:pic>
        <p:nvPicPr>
          <p:cNvPr id="5" name="內容版面配置區 4" descr="一張含有 螢幕擷取畫面 的圖片&#10;&#10;自動產生的描述">
            <a:extLst>
              <a:ext uri="{FF2B5EF4-FFF2-40B4-BE49-F238E27FC236}">
                <a16:creationId xmlns:a16="http://schemas.microsoft.com/office/drawing/2014/main" id="{BD504B8C-9C6A-4927-B4C9-45E72A875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299" y="1771650"/>
            <a:ext cx="8170493" cy="4576312"/>
          </a:xfr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93D9DAFC-5B09-4D0C-8C8B-0AC1B06320EA}"/>
              </a:ext>
            </a:extLst>
          </p:cNvPr>
          <p:cNvSpPr/>
          <p:nvPr/>
        </p:nvSpPr>
        <p:spPr>
          <a:xfrm>
            <a:off x="4857750" y="2867361"/>
            <a:ext cx="214604" cy="3558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solidFill>
                  <a:schemeClr val="tx1"/>
                </a:solidFill>
              </a:rPr>
              <a:t>X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58298EA1-35A2-40E8-B794-40F7148A0149}"/>
              </a:ext>
            </a:extLst>
          </p:cNvPr>
          <p:cNvSpPr/>
          <p:nvPr/>
        </p:nvSpPr>
        <p:spPr>
          <a:xfrm>
            <a:off x="7658681" y="2867361"/>
            <a:ext cx="214603" cy="3558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solidFill>
                  <a:schemeClr val="tx1"/>
                </a:solidFill>
              </a:rPr>
              <a:t>X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4C2D63C2-B028-4AC7-A769-46A4BFC260CF}"/>
              </a:ext>
            </a:extLst>
          </p:cNvPr>
          <p:cNvSpPr/>
          <p:nvPr/>
        </p:nvSpPr>
        <p:spPr>
          <a:xfrm>
            <a:off x="7551379" y="4909534"/>
            <a:ext cx="214603" cy="3558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solidFill>
                  <a:schemeClr val="tx1"/>
                </a:solidFill>
              </a:rPr>
              <a:t>X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5F2DE94-3DE3-499A-B03B-04C65F6E44F6}"/>
              </a:ext>
            </a:extLst>
          </p:cNvPr>
          <p:cNvSpPr/>
          <p:nvPr/>
        </p:nvSpPr>
        <p:spPr>
          <a:xfrm>
            <a:off x="382465" y="2074647"/>
            <a:ext cx="28750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主持可以選擇以</a:t>
            </a:r>
            <a:r>
              <a:rPr lang="zh-TW" alt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隨機分組</a:t>
            </a:r>
            <a:r>
              <a:rPr lang="zh-TW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手動分組</a:t>
            </a:r>
            <a:r>
              <a:rPr lang="zh-TW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，將成員分成數組進行討論。</a:t>
            </a:r>
            <a:br>
              <a:rPr lang="zh-TW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54965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E3BF8E-C4D3-4542-A131-B72E6607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分組討論</a:t>
            </a:r>
          </a:p>
        </p:txBody>
      </p:sp>
      <p:pic>
        <p:nvPicPr>
          <p:cNvPr id="9" name="內容版面配置區 8" descr="一張含有 螢幕擷取畫面 的圖片&#10;&#10;自動產生的描述">
            <a:extLst>
              <a:ext uri="{FF2B5EF4-FFF2-40B4-BE49-F238E27FC236}">
                <a16:creationId xmlns:a16="http://schemas.microsoft.com/office/drawing/2014/main" id="{762C45B7-0662-4C36-BF16-44B55ECF1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843" y="2148184"/>
            <a:ext cx="7726277" cy="3538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DEEDE84B-CBE9-40AB-BE3D-D86932415775}"/>
              </a:ext>
            </a:extLst>
          </p:cNvPr>
          <p:cNvSpPr/>
          <p:nvPr/>
        </p:nvSpPr>
        <p:spPr>
          <a:xfrm>
            <a:off x="514147" y="2846591"/>
            <a:ext cx="216469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主持人可決定要討論多久。</a:t>
            </a:r>
            <a:endParaRPr lang="zh-TW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圓角矩形 4">
            <a:extLst>
              <a:ext uri="{FF2B5EF4-FFF2-40B4-BE49-F238E27FC236}">
                <a16:creationId xmlns:a16="http://schemas.microsoft.com/office/drawing/2014/main" id="{A6F6B6C7-3655-46F7-93AF-77F4B57D3806}"/>
              </a:ext>
            </a:extLst>
          </p:cNvPr>
          <p:cNvSpPr/>
          <p:nvPr/>
        </p:nvSpPr>
        <p:spPr>
          <a:xfrm>
            <a:off x="3931953" y="3095181"/>
            <a:ext cx="5912465" cy="3338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4">
            <a:extLst>
              <a:ext uri="{FF2B5EF4-FFF2-40B4-BE49-F238E27FC236}">
                <a16:creationId xmlns:a16="http://schemas.microsoft.com/office/drawing/2014/main" id="{76FD714B-A4D2-49D3-B1D7-02849D8E48D8}"/>
              </a:ext>
            </a:extLst>
          </p:cNvPr>
          <p:cNvSpPr/>
          <p:nvPr/>
        </p:nvSpPr>
        <p:spPr>
          <a:xfrm>
            <a:off x="3042840" y="3038139"/>
            <a:ext cx="634702" cy="451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AAE8D84-8F93-45C7-91C5-4A49DD5484D5}"/>
              </a:ext>
            </a:extLst>
          </p:cNvPr>
          <p:cNvSpPr/>
          <p:nvPr/>
        </p:nvSpPr>
        <p:spPr>
          <a:xfrm>
            <a:off x="567513" y="3896433"/>
            <a:ext cx="2057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倒數計時器設定多少秒數。</a:t>
            </a:r>
            <a:endParaRPr lang="zh-TW" altLang="en-US" sz="2400" dirty="0"/>
          </a:p>
        </p:txBody>
      </p:sp>
      <p:sp>
        <p:nvSpPr>
          <p:cNvPr id="14" name="圓角矩形 4">
            <a:extLst>
              <a:ext uri="{FF2B5EF4-FFF2-40B4-BE49-F238E27FC236}">
                <a16:creationId xmlns:a16="http://schemas.microsoft.com/office/drawing/2014/main" id="{94086E46-8D5C-4441-B116-F4BB720D18E7}"/>
              </a:ext>
            </a:extLst>
          </p:cNvPr>
          <p:cNvSpPr/>
          <p:nvPr/>
        </p:nvSpPr>
        <p:spPr>
          <a:xfrm>
            <a:off x="3931953" y="3886496"/>
            <a:ext cx="5912465" cy="8508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4">
            <a:extLst>
              <a:ext uri="{FF2B5EF4-FFF2-40B4-BE49-F238E27FC236}">
                <a16:creationId xmlns:a16="http://schemas.microsoft.com/office/drawing/2014/main" id="{720B1204-662C-47E3-A073-294463149F92}"/>
              </a:ext>
            </a:extLst>
          </p:cNvPr>
          <p:cNvSpPr/>
          <p:nvPr/>
        </p:nvSpPr>
        <p:spPr>
          <a:xfrm>
            <a:off x="3042840" y="4086022"/>
            <a:ext cx="634702" cy="451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399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" presetClass="entr" presetSubtype="0" fill="hold" grpId="6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1" presetClass="entr" presetSubtype="0" fill="hold" grpId="6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 animBg="1"/>
      <p:bldP spid="11" grpId="1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2" grpId="8" animBg="1"/>
      <p:bldP spid="13" grpId="0"/>
      <p:bldP spid="13" grpId="1"/>
      <p:bldP spid="14" grpId="0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D175EA-D24D-44C5-8E97-7DA493F02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電腦版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_ZOOM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軟體應用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3F4F8A-4E6C-4292-9089-F5EF261FC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60946"/>
            <a:ext cx="3318165" cy="5135418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如果要使用桌機版的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，你還需要二樣設備，一樣是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耳機、麥克風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，一樣是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網路攝影機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如果要使用筆電版的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，筆電本身內建這些設備，你不需要再外掛這些設備。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5ECF5BD-75CC-4407-B03F-EAF23D54DF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244" y="1874669"/>
            <a:ext cx="2613894" cy="348676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32D5AAD-D393-44B3-814D-A59D89F254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018" y="1874669"/>
            <a:ext cx="4651116" cy="348676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92EB9957-2924-4C79-B04D-D9ABA1CA21FC}"/>
              </a:ext>
            </a:extLst>
          </p:cNvPr>
          <p:cNvSpPr txBox="1"/>
          <p:nvPr/>
        </p:nvSpPr>
        <p:spPr>
          <a:xfrm>
            <a:off x="4369667" y="5360749"/>
            <a:ext cx="2681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耳機、麥克風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7641694-0E96-47A7-B1EA-0896F837B347}"/>
              </a:ext>
            </a:extLst>
          </p:cNvPr>
          <p:cNvSpPr txBox="1"/>
          <p:nvPr/>
        </p:nvSpPr>
        <p:spPr>
          <a:xfrm>
            <a:off x="8249052" y="5360748"/>
            <a:ext cx="2681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網路攝影機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87130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2C4AA3CB-C330-4F4B-AEA6-6B99FCB79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2512" y="1804417"/>
            <a:ext cx="6778752" cy="2731008"/>
          </a:xfrm>
        </p:spPr>
        <p:txBody>
          <a:bodyPr>
            <a:noAutofit/>
          </a:bodyPr>
          <a:lstStyle/>
          <a:p>
            <a:r>
              <a:rPr lang="zh-TW" altLang="en-US" sz="8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手機或平板</a:t>
            </a:r>
            <a:br>
              <a:rPr lang="en-US" altLang="zh-TW" sz="8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8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sz="8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sz="8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介紹</a:t>
            </a:r>
          </a:p>
        </p:txBody>
      </p:sp>
    </p:spTree>
    <p:extLst>
      <p:ext uri="{BB962C8B-B14F-4D97-AF65-F5344CB8AC3E}">
        <p14:creationId xmlns:p14="http://schemas.microsoft.com/office/powerpoint/2010/main" val="22334870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CF3C24-CFBB-43B6-B93B-BB2D0DE8D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"/>
            <a:ext cx="10727988" cy="2140084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手機或平板下載的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>
                <a:solidFill>
                  <a:srgbClr val="FF0000"/>
                </a:solidFill>
              </a:rPr>
              <a:t>ZOOM  Cloud  Meetings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5" name="內容版面配置區 4" descr="一張含有 螢幕擷取畫面, 手機 的圖片&#10;&#10;自動產生的描述">
            <a:extLst>
              <a:ext uri="{FF2B5EF4-FFF2-40B4-BE49-F238E27FC236}">
                <a16:creationId xmlns:a16="http://schemas.microsoft.com/office/drawing/2014/main" id="{E137D264-09B8-42FB-B7EB-8821B85A8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73" y="1763890"/>
            <a:ext cx="5169253" cy="5097158"/>
          </a:xfrm>
        </p:spPr>
      </p:pic>
      <p:sp>
        <p:nvSpPr>
          <p:cNvPr id="9" name="圓角矩形 4">
            <a:extLst>
              <a:ext uri="{FF2B5EF4-FFF2-40B4-BE49-F238E27FC236}">
                <a16:creationId xmlns:a16="http://schemas.microsoft.com/office/drawing/2014/main" id="{A72853FA-5772-494F-A768-776A5D23D688}"/>
              </a:ext>
            </a:extLst>
          </p:cNvPr>
          <p:cNvSpPr/>
          <p:nvPr/>
        </p:nvSpPr>
        <p:spPr>
          <a:xfrm>
            <a:off x="3511373" y="1838529"/>
            <a:ext cx="1634559" cy="14980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4">
            <a:extLst>
              <a:ext uri="{FF2B5EF4-FFF2-40B4-BE49-F238E27FC236}">
                <a16:creationId xmlns:a16="http://schemas.microsoft.com/office/drawing/2014/main" id="{FFE68318-2F71-41EE-AE81-8DC5B5B044A1}"/>
              </a:ext>
            </a:extLst>
          </p:cNvPr>
          <p:cNvSpPr/>
          <p:nvPr/>
        </p:nvSpPr>
        <p:spPr>
          <a:xfrm>
            <a:off x="2483798" y="2361647"/>
            <a:ext cx="634702" cy="451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189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" presetClass="entr" presetSubtype="0" fill="hold" grpId="6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BAF562-1145-4789-AE7F-B668C370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6602" y="629268"/>
            <a:ext cx="3075319" cy="1286160"/>
          </a:xfrm>
        </p:spPr>
        <p:txBody>
          <a:bodyPr anchor="b">
            <a:norm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的畫面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D5D1D9-2431-4F85-B13B-6FC4F3D88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6601" y="2438400"/>
            <a:ext cx="3075319" cy="3785419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安裝完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後，你一樣可以選擇「加入會議」，如果選擇加入會議，你必需有會議的議號。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如果選擇登入，一樣建議以基隆市教育版的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google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帳號登入。</a:t>
            </a:r>
            <a:endParaRPr 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 descr="一張含有 文字, 地圖 的圖片&#10;&#10;自動產生的描述">
            <a:extLst>
              <a:ext uri="{FF2B5EF4-FFF2-40B4-BE49-F238E27FC236}">
                <a16:creationId xmlns:a16="http://schemas.microsoft.com/office/drawing/2014/main" id="{A9844D42-2744-4F5F-948A-CDE43714D5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7" r="-1" b="-1"/>
          <a:stretch/>
        </p:blipFill>
        <p:spPr>
          <a:xfrm>
            <a:off x="564684" y="369000"/>
            <a:ext cx="3230336" cy="61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8E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圖片 9" descr="一張含有 螢幕擷取畫面 的圖片&#10;&#10;自動產生的描述">
            <a:extLst>
              <a:ext uri="{FF2B5EF4-FFF2-40B4-BE49-F238E27FC236}">
                <a16:creationId xmlns:a16="http://schemas.microsoft.com/office/drawing/2014/main" id="{6429E01C-CD52-4A90-8147-D6A42363D8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400" y="369000"/>
            <a:ext cx="3230332" cy="61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圓角矩形 4">
            <a:extLst>
              <a:ext uri="{FF2B5EF4-FFF2-40B4-BE49-F238E27FC236}">
                <a16:creationId xmlns:a16="http://schemas.microsoft.com/office/drawing/2014/main" id="{026EBF58-48F4-46F6-80C0-2053929B6082}"/>
              </a:ext>
            </a:extLst>
          </p:cNvPr>
          <p:cNvSpPr/>
          <p:nvPr/>
        </p:nvSpPr>
        <p:spPr>
          <a:xfrm>
            <a:off x="871482" y="4552545"/>
            <a:ext cx="2616740" cy="6935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4">
            <a:extLst>
              <a:ext uri="{FF2B5EF4-FFF2-40B4-BE49-F238E27FC236}">
                <a16:creationId xmlns:a16="http://schemas.microsoft.com/office/drawing/2014/main" id="{84B406F2-51C0-4FD5-82F7-8567959B4AAF}"/>
              </a:ext>
            </a:extLst>
          </p:cNvPr>
          <p:cNvSpPr/>
          <p:nvPr/>
        </p:nvSpPr>
        <p:spPr>
          <a:xfrm flipH="1">
            <a:off x="3720542" y="4667750"/>
            <a:ext cx="634702" cy="451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4">
            <a:extLst>
              <a:ext uri="{FF2B5EF4-FFF2-40B4-BE49-F238E27FC236}">
                <a16:creationId xmlns:a16="http://schemas.microsoft.com/office/drawing/2014/main" id="{0A6A3743-5264-4718-97EF-708B76ACA201}"/>
              </a:ext>
            </a:extLst>
          </p:cNvPr>
          <p:cNvSpPr/>
          <p:nvPr/>
        </p:nvSpPr>
        <p:spPr>
          <a:xfrm>
            <a:off x="2587531" y="5329767"/>
            <a:ext cx="634702" cy="5278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4">
            <a:extLst>
              <a:ext uri="{FF2B5EF4-FFF2-40B4-BE49-F238E27FC236}">
                <a16:creationId xmlns:a16="http://schemas.microsoft.com/office/drawing/2014/main" id="{D7990B8E-E027-4FC3-86C0-29A5888C2934}"/>
              </a:ext>
            </a:extLst>
          </p:cNvPr>
          <p:cNvSpPr/>
          <p:nvPr/>
        </p:nvSpPr>
        <p:spPr>
          <a:xfrm flipH="1">
            <a:off x="3703746" y="5405756"/>
            <a:ext cx="634702" cy="451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4">
            <a:extLst>
              <a:ext uri="{FF2B5EF4-FFF2-40B4-BE49-F238E27FC236}">
                <a16:creationId xmlns:a16="http://schemas.microsoft.com/office/drawing/2014/main" id="{A05159AE-ABB3-42F8-824D-8A2B13327406}"/>
              </a:ext>
            </a:extLst>
          </p:cNvPr>
          <p:cNvSpPr/>
          <p:nvPr/>
        </p:nvSpPr>
        <p:spPr>
          <a:xfrm>
            <a:off x="4696204" y="3203088"/>
            <a:ext cx="2824113" cy="3766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4">
            <a:extLst>
              <a:ext uri="{FF2B5EF4-FFF2-40B4-BE49-F238E27FC236}">
                <a16:creationId xmlns:a16="http://schemas.microsoft.com/office/drawing/2014/main" id="{18C78B3B-EA57-4928-AA8E-D6B9FC6A7B90}"/>
              </a:ext>
            </a:extLst>
          </p:cNvPr>
          <p:cNvSpPr/>
          <p:nvPr/>
        </p:nvSpPr>
        <p:spPr>
          <a:xfrm flipH="1">
            <a:off x="7600845" y="3165523"/>
            <a:ext cx="634702" cy="451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378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" presetClass="entr" presetSubtype="0" fill="hold" grpId="6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1" presetClass="entr" presetSubtype="0" fill="hold" grpId="6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"/>
                            </p:stCondLst>
                            <p:childTnLst>
                              <p:par>
                                <p:cTn id="77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1" presetClass="entr" presetSubtype="0" fill="hold" grpId="6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5" grpId="0" animBg="1"/>
      <p:bldP spid="15" grpId="1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7" grpId="0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螢幕擷取畫面 的圖片&#10;&#10;自動產生的描述">
            <a:extLst>
              <a:ext uri="{FF2B5EF4-FFF2-40B4-BE49-F238E27FC236}">
                <a16:creationId xmlns:a16="http://schemas.microsoft.com/office/drawing/2014/main" id="{71080030-6359-43F7-A20E-8A52459C1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83" y="270993"/>
            <a:ext cx="2994107" cy="64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E971354-B464-4C94-A8AE-C86DB6F02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573" y="23028"/>
            <a:ext cx="3130129" cy="1325563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手機或平板的畫面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B20A639-40F9-40EE-9C9E-CB1AB9D8442F}"/>
              </a:ext>
            </a:extLst>
          </p:cNvPr>
          <p:cNvSpPr/>
          <p:nvPr/>
        </p:nvSpPr>
        <p:spPr>
          <a:xfrm>
            <a:off x="4989928" y="1166842"/>
            <a:ext cx="525329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TW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如果登入手機版的</a:t>
            </a:r>
            <a:r>
              <a:rPr lang="en-US" altLang="zh-TW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，可以選擇</a:t>
            </a:r>
            <a:r>
              <a:rPr lang="zh-TW" alt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新增會議</a:t>
            </a:r>
            <a:r>
              <a:rPr lang="zh-TW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加入會議</a:t>
            </a:r>
            <a:r>
              <a:rPr lang="zh-TW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安排會議</a:t>
            </a:r>
            <a:r>
              <a:rPr lang="zh-TW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、或</a:t>
            </a:r>
            <a:r>
              <a:rPr lang="zh-TW" alt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分享螢幕</a:t>
            </a:r>
            <a:r>
              <a:rPr lang="zh-TW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但</a:t>
            </a:r>
            <a:r>
              <a:rPr lang="en-US" altLang="zh-TW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會因為不同廠牌的手機，有些功能會有些差異。</a:t>
            </a:r>
            <a:endParaRPr lang="zh-TW" alt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55961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0F2DAF03-8549-4762-AAD3-75934821F0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946" y="356748"/>
            <a:ext cx="2994107" cy="64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圖片 8" descr="一張含有 文字, 白板 的圖片&#10;&#10;自動產生的描述">
            <a:extLst>
              <a:ext uri="{FF2B5EF4-FFF2-40B4-BE49-F238E27FC236}">
                <a16:creationId xmlns:a16="http://schemas.microsoft.com/office/drawing/2014/main" id="{848F1B67-8459-4D8B-899A-E89D68A1BB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592" y="356748"/>
            <a:ext cx="2994107" cy="64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id="{3050687F-4F99-4676-8AF9-6631E9F40C5C}"/>
              </a:ext>
            </a:extLst>
          </p:cNvPr>
          <p:cNvSpPr/>
          <p:nvPr/>
        </p:nvSpPr>
        <p:spPr>
          <a:xfrm>
            <a:off x="5894962" y="6186791"/>
            <a:ext cx="457200" cy="4766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彎曲 10">
            <a:extLst>
              <a:ext uri="{FF2B5EF4-FFF2-40B4-BE49-F238E27FC236}">
                <a16:creationId xmlns:a16="http://schemas.microsoft.com/office/drawing/2014/main" id="{40B51B20-29F2-4206-8EE4-1F2EE0A160D5}"/>
              </a:ext>
            </a:extLst>
          </p:cNvPr>
          <p:cNvSpPr/>
          <p:nvPr/>
        </p:nvSpPr>
        <p:spPr>
          <a:xfrm>
            <a:off x="5894962" y="4591455"/>
            <a:ext cx="2464730" cy="1422035"/>
          </a:xfrm>
          <a:prstGeom prst="bentArrow">
            <a:avLst>
              <a:gd name="adj1" fmla="val 28069"/>
              <a:gd name="adj2" fmla="val 24102"/>
              <a:gd name="adj3" fmla="val 25000"/>
              <a:gd name="adj4" fmla="val 3357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1B34E6A6-5141-4DC5-A124-C31FA13FBE3F}"/>
              </a:ext>
            </a:extLst>
          </p:cNvPr>
          <p:cNvSpPr txBox="1">
            <a:spLocks/>
          </p:cNvSpPr>
          <p:nvPr/>
        </p:nvSpPr>
        <p:spPr>
          <a:xfrm>
            <a:off x="4530934" y="107007"/>
            <a:ext cx="3130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手機或平板的畫面</a:t>
            </a:r>
            <a:endParaRPr lang="zh-TW" altLang="en-US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BFA2D164-8B4E-4482-87E9-623D5EBCFABE}"/>
              </a:ext>
            </a:extLst>
          </p:cNvPr>
          <p:cNvSpPr txBox="1">
            <a:spLocks/>
          </p:cNvSpPr>
          <p:nvPr/>
        </p:nvSpPr>
        <p:spPr>
          <a:xfrm>
            <a:off x="8310580" y="107007"/>
            <a:ext cx="3130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手機或平板的畫面</a:t>
            </a:r>
            <a:endParaRPr lang="zh-TW" altLang="en-US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41CC170-9D79-42D4-AF20-161416652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24724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手機一樣可以選擇分享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螢幕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照片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、或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雲端資料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8" name="標題 7">
            <a:extLst>
              <a:ext uri="{FF2B5EF4-FFF2-40B4-BE49-F238E27FC236}">
                <a16:creationId xmlns:a16="http://schemas.microsoft.com/office/drawing/2014/main" id="{B6575C3D-B18D-45D4-BF13-2692CA2CD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24724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手機畫面</a:t>
            </a:r>
          </a:p>
        </p:txBody>
      </p:sp>
    </p:spTree>
    <p:extLst>
      <p:ext uri="{BB962C8B-B14F-4D97-AF65-F5344CB8AC3E}">
        <p14:creationId xmlns:p14="http://schemas.microsoft.com/office/powerpoint/2010/main" val="9514477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 descr="一張含有 電子用品, 相片, 螢幕擷取畫面, 電腦 的圖片&#10;&#10;自動產生的描述">
            <a:extLst>
              <a:ext uri="{FF2B5EF4-FFF2-40B4-BE49-F238E27FC236}">
                <a16:creationId xmlns:a16="http://schemas.microsoft.com/office/drawing/2014/main" id="{DF93C9E5-43F6-425E-8C63-4DBC3D7EC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9"/>
          <a:stretch/>
        </p:blipFill>
        <p:spPr>
          <a:xfrm>
            <a:off x="20" y="-1"/>
            <a:ext cx="12191980" cy="4394997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03CC970-4826-4CED-8063-0FB67663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86518" y="4564049"/>
            <a:ext cx="3905483" cy="2293951"/>
          </a:xfrm>
          <a:custGeom>
            <a:avLst/>
            <a:gdLst>
              <a:gd name="connsiteX0" fmla="*/ 0 w 3905483"/>
              <a:gd name="connsiteY0" fmla="*/ 2293951 h 2293951"/>
              <a:gd name="connsiteX1" fmla="*/ 3905483 w 3905483"/>
              <a:gd name="connsiteY1" fmla="*/ 2293951 h 2293951"/>
              <a:gd name="connsiteX2" fmla="*/ 3905483 w 3905483"/>
              <a:gd name="connsiteY2" fmla="*/ 0 h 2293951"/>
              <a:gd name="connsiteX3" fmla="*/ 2479521 w 3905483"/>
              <a:gd name="connsiteY3" fmla="*/ 0 h 2293951"/>
              <a:gd name="connsiteX4" fmla="*/ 1739055 w 3905483"/>
              <a:gd name="connsiteY4" fmla="*/ 0 h 2293951"/>
              <a:gd name="connsiteX5" fmla="*/ 1737976 w 3905483"/>
              <a:gd name="connsiteY5" fmla="*/ 2332 h 2293951"/>
              <a:gd name="connsiteX6" fmla="*/ 1061319 w 3905483"/>
              <a:gd name="connsiteY6" fmla="*/ 2332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483" h="2293951">
                <a:moveTo>
                  <a:pt x="0" y="2293951"/>
                </a:moveTo>
                <a:lnTo>
                  <a:pt x="3905483" y="2293951"/>
                </a:lnTo>
                <a:lnTo>
                  <a:pt x="3905483" y="0"/>
                </a:lnTo>
                <a:lnTo>
                  <a:pt x="2479521" y="0"/>
                </a:lnTo>
                <a:lnTo>
                  <a:pt x="1739055" y="0"/>
                </a:lnTo>
                <a:lnTo>
                  <a:pt x="1737976" y="2332"/>
                </a:lnTo>
                <a:lnTo>
                  <a:pt x="1061319" y="233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4490D63-3365-45CC-AC50-705C1B76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4564049"/>
            <a:ext cx="9110805" cy="2293951"/>
          </a:xfrm>
          <a:custGeom>
            <a:avLst/>
            <a:gdLst>
              <a:gd name="connsiteX0" fmla="*/ 0 w 9110805"/>
              <a:gd name="connsiteY0" fmla="*/ 2293951 h 2293951"/>
              <a:gd name="connsiteX1" fmla="*/ 107316 w 9110805"/>
              <a:gd name="connsiteY1" fmla="*/ 2293951 h 2293951"/>
              <a:gd name="connsiteX2" fmla="*/ 7277190 w 9110805"/>
              <a:gd name="connsiteY2" fmla="*/ 2293951 h 2293951"/>
              <a:gd name="connsiteX3" fmla="*/ 8048407 w 9110805"/>
              <a:gd name="connsiteY3" fmla="*/ 2293951 h 2293951"/>
              <a:gd name="connsiteX4" fmla="*/ 9110805 w 9110805"/>
              <a:gd name="connsiteY4" fmla="*/ 0 h 2293951"/>
              <a:gd name="connsiteX5" fmla="*/ 8339588 w 9110805"/>
              <a:gd name="connsiteY5" fmla="*/ 0 h 2293951"/>
              <a:gd name="connsiteX6" fmla="*/ 107316 w 9110805"/>
              <a:gd name="connsiteY6" fmla="*/ 0 h 2293951"/>
              <a:gd name="connsiteX7" fmla="*/ 0 w 9110805"/>
              <a:gd name="connsiteY7" fmla="*/ 0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05" h="2293951">
                <a:moveTo>
                  <a:pt x="0" y="2293951"/>
                </a:moveTo>
                <a:lnTo>
                  <a:pt x="107316" y="2293951"/>
                </a:lnTo>
                <a:lnTo>
                  <a:pt x="7277190" y="2293951"/>
                </a:lnTo>
                <a:lnTo>
                  <a:pt x="8048407" y="2293951"/>
                </a:lnTo>
                <a:lnTo>
                  <a:pt x="9110805" y="0"/>
                </a:lnTo>
                <a:lnTo>
                  <a:pt x="8339588" y="0"/>
                </a:lnTo>
                <a:lnTo>
                  <a:pt x="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04154A0-9EC1-4863-A90C-CC3CFE9A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4564049"/>
            <a:ext cx="7616758" cy="22939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TW" sz="8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sz="8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</a:t>
            </a:r>
            <a:b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By 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基隆市資訊輔導團</a:t>
            </a:r>
          </a:p>
        </p:txBody>
      </p:sp>
    </p:spTree>
    <p:extLst>
      <p:ext uri="{BB962C8B-B14F-4D97-AF65-F5344CB8AC3E}">
        <p14:creationId xmlns:p14="http://schemas.microsoft.com/office/powerpoint/2010/main" val="22953690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55BFC0-2EED-40E7-95E9-EE0BF76CC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的網路教學連結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3CE2C7-8343-40DE-AF29-761102B41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https://www.youtube.com/watch?v=rLggslx4dnQ</a:t>
            </a:r>
            <a:br>
              <a:rPr lang="en-US" altLang="zh-TW" dirty="0"/>
            </a:b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全民防疫！零成本打造雲端視訊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+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遠距教學平台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| Zoom + Google Classroom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教學</a:t>
            </a:r>
          </a:p>
          <a:p>
            <a:r>
              <a:rPr lang="en-US" altLang="zh-TW" dirty="0">
                <a:hlinkClick r:id="rId3"/>
              </a:rPr>
              <a:t>https://www.youtube.com/watch?v=yBhu8N2buho</a:t>
            </a:r>
            <a:br>
              <a:rPr lang="en-US" altLang="zh-TW" dirty="0"/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ZOOM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OID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免費使用教育部提供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視訊會議系統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hlinkClick r:id="rId4"/>
              </a:rPr>
              <a:t>https://learning.cloud.edu.tw/onlinelearning/</a:t>
            </a:r>
            <a:br>
              <a:rPr lang="en-US" altLang="zh-TW" dirty="0"/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教育雲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_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停課不停學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線上教學便利包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9259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CDA78130-0E33-4C50-847C-89CB623CC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2" y="1"/>
            <a:ext cx="10356040" cy="6858000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71544" y="4574947"/>
            <a:ext cx="5830824" cy="1097915"/>
          </a:xfrm>
        </p:spPr>
        <p:txBody>
          <a:bodyPr>
            <a:norm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https://zoomnow.net/</a:t>
            </a:r>
            <a:endParaRPr lang="zh-TW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55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內容版面配置區 8" descr="一張含有 螢幕擷取畫面 的圖片&#10;&#10;自動產生的描述">
            <a:extLst>
              <a:ext uri="{FF2B5EF4-FFF2-40B4-BE49-F238E27FC236}">
                <a16:creationId xmlns:a16="http://schemas.microsoft.com/office/drawing/2014/main" id="{B5A1CF7D-AC21-42F0-B04B-28F55E6ED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3" y="0"/>
            <a:ext cx="11404313" cy="6858000"/>
          </a:xfrm>
        </p:spPr>
      </p:pic>
      <p:sp>
        <p:nvSpPr>
          <p:cNvPr id="3" name="圓角矩形 2"/>
          <p:cNvSpPr/>
          <p:nvPr/>
        </p:nvSpPr>
        <p:spPr>
          <a:xfrm>
            <a:off x="4840941" y="4862456"/>
            <a:ext cx="2377440" cy="3765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 flipH="1">
            <a:off x="7605656" y="4830183"/>
            <a:ext cx="634702" cy="451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612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6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4" name="內容版面配置區 13" descr="一張含有 螢幕擷取畫面, 監視器, 螢幕, 電腦 的圖片&#10;&#10;自動產生的描述">
            <a:extLst>
              <a:ext uri="{FF2B5EF4-FFF2-40B4-BE49-F238E27FC236}">
                <a16:creationId xmlns:a16="http://schemas.microsoft.com/office/drawing/2014/main" id="{FEC5B40F-1BF0-4306-921C-1958AE7F7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3" y="0"/>
            <a:ext cx="11404313" cy="6858000"/>
          </a:xfrm>
        </p:spPr>
      </p:pic>
      <p:sp>
        <p:nvSpPr>
          <p:cNvPr id="5" name="圓角矩形 4"/>
          <p:cNvSpPr/>
          <p:nvPr/>
        </p:nvSpPr>
        <p:spPr>
          <a:xfrm>
            <a:off x="613458" y="1935558"/>
            <a:ext cx="1234797" cy="3765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4">
            <a:extLst>
              <a:ext uri="{FF2B5EF4-FFF2-40B4-BE49-F238E27FC236}">
                <a16:creationId xmlns:a16="http://schemas.microsoft.com/office/drawing/2014/main" id="{DF2A6CB2-9ABD-4322-AD70-CC52B5E9CB8F}"/>
              </a:ext>
            </a:extLst>
          </p:cNvPr>
          <p:cNvSpPr/>
          <p:nvPr/>
        </p:nvSpPr>
        <p:spPr>
          <a:xfrm flipH="1">
            <a:off x="2055941" y="1897906"/>
            <a:ext cx="634702" cy="451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87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6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" name="內容版面配置區 15" descr="一張含有 螢幕擷取畫面, 監視器, 電腦, 螢幕 的圖片&#10;&#10;自動產生的描述">
            <a:extLst>
              <a:ext uri="{FF2B5EF4-FFF2-40B4-BE49-F238E27FC236}">
                <a16:creationId xmlns:a16="http://schemas.microsoft.com/office/drawing/2014/main" id="{5FB18AE1-0404-41D1-A761-1B0FEA18A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3" y="0"/>
            <a:ext cx="11404313" cy="6858000"/>
          </a:xfrm>
        </p:spPr>
      </p:pic>
      <p:sp>
        <p:nvSpPr>
          <p:cNvPr id="5" name="圓角矩形 4"/>
          <p:cNvSpPr/>
          <p:nvPr/>
        </p:nvSpPr>
        <p:spPr>
          <a:xfrm>
            <a:off x="3280537" y="3345628"/>
            <a:ext cx="1366222" cy="3765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4">
            <a:extLst>
              <a:ext uri="{FF2B5EF4-FFF2-40B4-BE49-F238E27FC236}">
                <a16:creationId xmlns:a16="http://schemas.microsoft.com/office/drawing/2014/main" id="{C63DC6FA-F484-4EC8-92F7-0A97C1C4E74F}"/>
              </a:ext>
            </a:extLst>
          </p:cNvPr>
          <p:cNvSpPr/>
          <p:nvPr/>
        </p:nvSpPr>
        <p:spPr>
          <a:xfrm>
            <a:off x="2459724" y="3307976"/>
            <a:ext cx="634702" cy="451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151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6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下載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ZOOM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軟體</a:t>
            </a:r>
          </a:p>
        </p:txBody>
      </p:sp>
      <p:pic>
        <p:nvPicPr>
          <p:cNvPr id="4" name="內容版面配置區 3" descr="另存新檔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1522254"/>
            <a:ext cx="8003619" cy="5335746"/>
          </a:xfrm>
        </p:spPr>
      </p:pic>
      <p:sp>
        <p:nvSpPr>
          <p:cNvPr id="5" name="圓角矩形 4"/>
          <p:cNvSpPr/>
          <p:nvPr/>
        </p:nvSpPr>
        <p:spPr>
          <a:xfrm>
            <a:off x="7939144" y="6303981"/>
            <a:ext cx="1114242" cy="3765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4">
            <a:extLst>
              <a:ext uri="{FF2B5EF4-FFF2-40B4-BE49-F238E27FC236}">
                <a16:creationId xmlns:a16="http://schemas.microsoft.com/office/drawing/2014/main" id="{E511D262-70FB-42CD-912A-9EFFD7DEB916}"/>
              </a:ext>
            </a:extLst>
          </p:cNvPr>
          <p:cNvSpPr/>
          <p:nvPr/>
        </p:nvSpPr>
        <p:spPr>
          <a:xfrm>
            <a:off x="7173186" y="6266329"/>
            <a:ext cx="634702" cy="451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138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grpId="4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5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6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1621</Words>
  <Application>Microsoft Office PowerPoint</Application>
  <PresentationFormat>寬螢幕</PresentationFormat>
  <Paragraphs>162</Paragraphs>
  <Slides>46</Slides>
  <Notes>33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52" baseType="lpstr">
      <vt:lpstr>標楷體</vt:lpstr>
      <vt:lpstr>Arial</vt:lpstr>
      <vt:lpstr>Calibri</vt:lpstr>
      <vt:lpstr>Calibri Light</vt:lpstr>
      <vt:lpstr>Times New Roman</vt:lpstr>
      <vt:lpstr>Office 佈景主題</vt:lpstr>
      <vt:lpstr>ZOOM軟體教學</vt:lpstr>
      <vt:lpstr>ZOOM_電腦版 安裝與登入</vt:lpstr>
      <vt:lpstr>ZOOM 可以安裝的工具</vt:lpstr>
      <vt:lpstr>電腦版_ZOOM軟體應用</vt:lpstr>
      <vt:lpstr>https://zoomnow.net/</vt:lpstr>
      <vt:lpstr>PowerPoint 簡報</vt:lpstr>
      <vt:lpstr>PowerPoint 簡報</vt:lpstr>
      <vt:lpstr>PowerPoint 簡報</vt:lpstr>
      <vt:lpstr>下載ZOOM軟體</vt:lpstr>
      <vt:lpstr>安裝ZOOM軟體</vt:lpstr>
      <vt:lpstr>PowerPoint 簡報</vt:lpstr>
      <vt:lpstr>PowerPoint 簡報</vt:lpstr>
      <vt:lpstr>PowerPoint 簡報</vt:lpstr>
      <vt:lpstr>Free的～ 總有但書</vt:lpstr>
      <vt:lpstr>Free版本的ZOOM</vt:lpstr>
      <vt:lpstr>教育部提供了65個單位ZOOM的空間</vt:lpstr>
      <vt:lpstr>選擇教育雲端帳號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ZOOM功能介紹</vt:lpstr>
      <vt:lpstr>啟動ZOOM</vt:lpstr>
      <vt:lpstr>PowerPoint 簡報</vt:lpstr>
      <vt:lpstr>PowerPoint 簡報</vt:lpstr>
      <vt:lpstr>PowerPoint 簡報</vt:lpstr>
      <vt:lpstr>※邀請與會者※  可以用聯絡人或電子郵件的方式邀請人員進到會議室開會。</vt:lpstr>
      <vt:lpstr>管理者可以讓與會人員 ※全部靜音 ※個別靜音 ※其他操作功能 但這些功能只有主持人才有。</vt:lpstr>
      <vt:lpstr>分享畫面：可以分享螢幕、檔案、或共用白板</vt:lpstr>
      <vt:lpstr>分享畫面：檔案分享</vt:lpstr>
      <vt:lpstr>ZOOM 群組聊天，聊天記錄可存成「文字檔」，即可當成會議記錄。</vt:lpstr>
      <vt:lpstr>螢幕錄影</vt:lpstr>
      <vt:lpstr>分組討論</vt:lpstr>
      <vt:lpstr>分組討論</vt:lpstr>
      <vt:lpstr>手機或平板 的ZOOM介紹</vt:lpstr>
      <vt:lpstr>手機或平板下載的APP： ZOOM  Cloud  Meetings</vt:lpstr>
      <vt:lpstr>APP的畫面</vt:lpstr>
      <vt:lpstr>手機或平板的畫面</vt:lpstr>
      <vt:lpstr>手機畫面</vt:lpstr>
      <vt:lpstr>ZOOM教學 By 基隆市資訊輔導團</vt:lpstr>
      <vt:lpstr>ZOOM的網路教學連結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ZOOM軟體教學</dc:title>
  <dc:creator>洪 亦帆</dc:creator>
  <cp:lastModifiedBy>洪 亦帆</cp:lastModifiedBy>
  <cp:revision>10</cp:revision>
  <dcterms:created xsi:type="dcterms:W3CDTF">2020-03-14T04:07:43Z</dcterms:created>
  <dcterms:modified xsi:type="dcterms:W3CDTF">2020-03-14T13:17:36Z</dcterms:modified>
</cp:coreProperties>
</file>